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59" r:id="rId4"/>
    <p:sldId id="283" r:id="rId5"/>
    <p:sldId id="260" r:id="rId6"/>
    <p:sldId id="261" r:id="rId7"/>
    <p:sldId id="262" r:id="rId8"/>
    <p:sldId id="263" r:id="rId9"/>
    <p:sldId id="264" r:id="rId10"/>
    <p:sldId id="265" r:id="rId11"/>
    <p:sldId id="284" r:id="rId12"/>
    <p:sldId id="266" r:id="rId13"/>
    <p:sldId id="267" r:id="rId14"/>
    <p:sldId id="268" r:id="rId15"/>
    <p:sldId id="269" r:id="rId16"/>
    <p:sldId id="270" r:id="rId17"/>
    <p:sldId id="271" r:id="rId18"/>
    <p:sldId id="272" r:id="rId19"/>
    <p:sldId id="273" r:id="rId20"/>
    <p:sldId id="274" r:id="rId21"/>
    <p:sldId id="275" r:id="rId22"/>
    <p:sldId id="285" r:id="rId23"/>
    <p:sldId id="276" r:id="rId24"/>
    <p:sldId id="277" r:id="rId25"/>
    <p:sldId id="278" r:id="rId26"/>
    <p:sldId id="279" r:id="rId27"/>
    <p:sldId id="280" r:id="rId28"/>
    <p:sldId id="281" r:id="rId29"/>
    <p:sldId id="282"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1/19/2017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1/19/2017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1/19/2017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1/19/2017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1/19/2017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1/19/2017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1/19/2017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533400"/>
          </a:xfrm>
        </p:spPr>
        <p:txBody>
          <a:bodyPr>
            <a:normAutofit/>
          </a:bodyPr>
          <a:lstStyle/>
          <a:p>
            <a:r>
              <a:rPr lang="en-US" sz="2800" b="0" dirty="0" smtClean="0">
                <a:solidFill>
                  <a:srgbClr val="FF0000"/>
                </a:solidFill>
              </a:rPr>
              <a:t>UNIT II J2ME Best Practices and Patterns</a:t>
            </a:r>
            <a:endParaRPr lang="en-US" sz="2800" b="0" dirty="0">
              <a:solidFill>
                <a:srgbClr val="FF0000"/>
              </a:solidFill>
            </a:endParaRPr>
          </a:p>
        </p:txBody>
      </p:sp>
      <p:sp>
        <p:nvSpPr>
          <p:cNvPr id="3" name="Content Placeholder 2"/>
          <p:cNvSpPr>
            <a:spLocks noGrp="1"/>
          </p:cNvSpPr>
          <p:nvPr>
            <p:ph idx="1"/>
          </p:nvPr>
        </p:nvSpPr>
        <p:spPr>
          <a:xfrm>
            <a:off x="0" y="1295400"/>
            <a:ext cx="8077200" cy="5160336"/>
          </a:xfrm>
        </p:spPr>
        <p:txBody>
          <a:bodyPr>
            <a:normAutofit/>
          </a:bodyPr>
          <a:lstStyle/>
          <a:p>
            <a:r>
              <a:rPr lang="en-US" sz="2400" b="1" dirty="0" smtClean="0">
                <a:solidFill>
                  <a:srgbClr val="FF0000"/>
                </a:solidFill>
              </a:rPr>
              <a:t>Designing applications for small computing devices is a challenge, to say the  </a:t>
            </a:r>
            <a:r>
              <a:rPr lang="en-US" sz="2400" b="1" dirty="0" err="1" smtClean="0">
                <a:solidFill>
                  <a:srgbClr val="FF0000"/>
                </a:solidFill>
              </a:rPr>
              <a:t>least,primarily</a:t>
            </a:r>
            <a:r>
              <a:rPr lang="en-US" sz="2400" b="1" dirty="0" smtClean="0">
                <a:solidFill>
                  <a:srgbClr val="FF0000"/>
                </a:solidFill>
              </a:rPr>
              <a:t> because of the limited resources found in these devices.</a:t>
            </a:r>
          </a:p>
          <a:p>
            <a:r>
              <a:rPr lang="en-US" sz="2800" b="1" dirty="0" smtClean="0">
                <a:solidFill>
                  <a:srgbClr val="FF0000"/>
                </a:solidFill>
              </a:rPr>
              <a:t>The small computing device contains minimal memory and storage room for persistent data.</a:t>
            </a:r>
          </a:p>
          <a:p>
            <a:r>
              <a:rPr lang="en-US" sz="2800" b="1" dirty="0" smtClean="0">
                <a:solidFill>
                  <a:srgbClr val="FF0000"/>
                </a:solidFill>
              </a:rPr>
              <a:t>Many traditional systems design methods and best practices are simply not appropriate for building applications to run on small computing devices</a:t>
            </a:r>
            <a:endParaRPr lang="en-US" sz="2400" b="1" dirty="0">
              <a:solidFill>
                <a:srgbClr val="FF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12280285"/>
          </a:xfrm>
          <a:prstGeom prst="rect">
            <a:avLst/>
          </a:prstGeom>
        </p:spPr>
        <p:txBody>
          <a:bodyPr wrap="square">
            <a:spAutoFit/>
          </a:bodyPr>
          <a:lstStyle/>
          <a:p>
            <a:r>
              <a:rPr lang="en-US" sz="2800" b="1" dirty="0" smtClean="0">
                <a:solidFill>
                  <a:srgbClr val="FF0000"/>
                </a:solidFill>
                <a:sym typeface="Wingdings" pitchFamily="2" charset="2"/>
              </a:rPr>
              <a:t></a:t>
            </a:r>
            <a:r>
              <a:rPr lang="en-US" sz="2800" b="1" dirty="0" smtClean="0">
                <a:solidFill>
                  <a:srgbClr val="FF0000"/>
                </a:solidFill>
              </a:rPr>
              <a:t>A primary way to reduce total memory requirements of your application is to avoid using object types.</a:t>
            </a:r>
          </a:p>
          <a:p>
            <a:r>
              <a:rPr lang="en-US" sz="2800" b="1" dirty="0" smtClean="0">
                <a:solidFill>
                  <a:srgbClr val="FF0000"/>
                </a:solidFill>
              </a:rPr>
              <a:t> </a:t>
            </a:r>
            <a:r>
              <a:rPr lang="en-US" sz="2800" b="1" dirty="0" smtClean="0">
                <a:solidFill>
                  <a:srgbClr val="FF0000"/>
                </a:solidFill>
                <a:sym typeface="Wingdings" pitchFamily="2" charset="2"/>
              </a:rPr>
              <a:t></a:t>
            </a:r>
            <a:r>
              <a:rPr lang="en-US" sz="2800" b="1" dirty="0" smtClean="0">
                <a:solidFill>
                  <a:srgbClr val="FF0000"/>
                </a:solidFill>
              </a:rPr>
              <a:t>Instead, use scalar types, which use less memory than object types.</a:t>
            </a:r>
          </a:p>
          <a:p>
            <a:r>
              <a:rPr lang="en-US" sz="2800" b="1" dirty="0" smtClean="0">
                <a:solidFill>
                  <a:srgbClr val="FF0000"/>
                </a:solidFill>
                <a:sym typeface="Wingdings" pitchFamily="2" charset="2"/>
              </a:rPr>
              <a:t></a:t>
            </a:r>
            <a:r>
              <a:rPr lang="en-US" sz="2800" b="1" dirty="0" smtClean="0">
                <a:solidFill>
                  <a:srgbClr val="FF0000"/>
                </a:solidFill>
              </a:rPr>
              <a:t>Likewise, always use the minimum data type suited for storing data.</a:t>
            </a:r>
          </a:p>
          <a:p>
            <a:r>
              <a:rPr lang="en-US" sz="2800" b="1" dirty="0" smtClean="0">
                <a:solidFill>
                  <a:srgbClr val="FF0000"/>
                </a:solidFill>
                <a:sym typeface="Wingdings" pitchFamily="2" charset="2"/>
              </a:rPr>
              <a:t></a:t>
            </a:r>
            <a:r>
              <a:rPr lang="en-US" sz="2800" b="1" dirty="0" smtClean="0">
                <a:solidFill>
                  <a:srgbClr val="FF0000"/>
                </a:solidFill>
              </a:rPr>
              <a:t>Peak time memory management requires you to manage garbage collection. J2ME does have a garbage collector, but as with J2SE, you don’t know when the garbage collector will collect your garbage.</a:t>
            </a:r>
          </a:p>
          <a:p>
            <a:pPr>
              <a:buFont typeface="Wingdings"/>
              <a:buChar char="à"/>
            </a:pPr>
            <a:r>
              <a:rPr lang="en-US" sz="2800" b="1" dirty="0" smtClean="0">
                <a:solidFill>
                  <a:srgbClr val="FF0000"/>
                </a:solidFill>
              </a:rPr>
              <a:t>Therefore, it is critical that you clean up after the application is finished using memory.</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839200" cy="11172289"/>
          </a:xfrm>
          <a:prstGeom prst="rect">
            <a:avLst/>
          </a:prstGeom>
        </p:spPr>
        <p:txBody>
          <a:bodyPr wrap="square">
            <a:spAutoFit/>
          </a:bodyPr>
          <a:lstStyle/>
          <a:p>
            <a:r>
              <a:rPr lang="en-US" b="1" dirty="0" err="1" smtClean="0"/>
              <a:t>MIDlet</a:t>
            </a:r>
            <a:r>
              <a:rPr lang="en-US" b="1" dirty="0" smtClean="0"/>
              <a:t>-Name: </a:t>
            </a:r>
            <a:r>
              <a:rPr lang="en-US" b="1" dirty="0" err="1" smtClean="0"/>
              <a:t>DateToday</a:t>
            </a:r>
            <a:endParaRPr lang="en-US" b="1" dirty="0" smtClean="0"/>
          </a:p>
          <a:p>
            <a:r>
              <a:rPr lang="en-US" b="1" dirty="0" err="1" smtClean="0"/>
              <a:t>MIDlet</a:t>
            </a:r>
            <a:r>
              <a:rPr lang="en-US" b="1" dirty="0" smtClean="0"/>
              <a:t>-Version: 1.0</a:t>
            </a:r>
          </a:p>
          <a:p>
            <a:r>
              <a:rPr lang="en-US" b="1" dirty="0" err="1" smtClean="0"/>
              <a:t>MIDlet</a:t>
            </a:r>
            <a:r>
              <a:rPr lang="en-US" b="1" dirty="0" smtClean="0"/>
              <a:t>-Vendor: </a:t>
            </a:r>
            <a:r>
              <a:rPr lang="en-US" b="1" dirty="0" err="1" smtClean="0"/>
              <a:t>MyCompany</a:t>
            </a:r>
            <a:endParaRPr lang="en-US" b="1" dirty="0" smtClean="0"/>
          </a:p>
          <a:p>
            <a:r>
              <a:rPr lang="en-US" b="1" dirty="0" err="1" smtClean="0"/>
              <a:t>MIDlet</a:t>
            </a:r>
            <a:r>
              <a:rPr lang="en-US" b="1" dirty="0" smtClean="0"/>
              <a:t>-Jar-URL: DateToday.jar</a:t>
            </a:r>
          </a:p>
          <a:p>
            <a:r>
              <a:rPr lang="en-US" b="1" dirty="0" smtClean="0"/>
              <a:t>MIDlet-1: </a:t>
            </a:r>
            <a:r>
              <a:rPr lang="en-US" b="1" dirty="0" err="1" smtClean="0"/>
              <a:t>DateToday</a:t>
            </a:r>
            <a:r>
              <a:rPr lang="en-US" b="1" dirty="0" smtClean="0"/>
              <a:t>, , </a:t>
            </a:r>
            <a:r>
              <a:rPr lang="en-US" b="1" dirty="0" err="1" smtClean="0"/>
              <a:t>DateToday</a:t>
            </a:r>
            <a:endParaRPr lang="en-US" b="1" dirty="0" smtClean="0"/>
          </a:p>
          <a:p>
            <a:r>
              <a:rPr lang="en-US" b="1" dirty="0" err="1" smtClean="0"/>
              <a:t>MicroEdition</a:t>
            </a:r>
            <a:r>
              <a:rPr lang="en-US" b="1" dirty="0" smtClean="0"/>
              <a:t>-Configuration: CLDC-1.0</a:t>
            </a:r>
          </a:p>
          <a:p>
            <a:r>
              <a:rPr lang="en-US" b="1" dirty="0" err="1" smtClean="0"/>
              <a:t>MicroEdition</a:t>
            </a:r>
            <a:r>
              <a:rPr lang="en-US" b="1" dirty="0" smtClean="0"/>
              <a:t>-Profile: MIDP-1.0</a:t>
            </a:r>
          </a:p>
          <a:p>
            <a:r>
              <a:rPr lang="en-US" b="1" dirty="0" err="1" smtClean="0"/>
              <a:t>MIDlet</a:t>
            </a:r>
            <a:r>
              <a:rPr lang="en-US" b="1" dirty="0" smtClean="0"/>
              <a:t>-JAR-SIZE: 100</a:t>
            </a:r>
          </a:p>
          <a:p>
            <a:endParaRPr lang="en-US" b="1" dirty="0" smtClean="0"/>
          </a:p>
          <a:p>
            <a:r>
              <a:rPr lang="en-US" b="1" dirty="0" smtClean="0"/>
              <a:t>import </a:t>
            </a:r>
            <a:r>
              <a:rPr lang="en-US" b="1" dirty="0" err="1" smtClean="0"/>
              <a:t>java.util</a:t>
            </a:r>
            <a:r>
              <a:rPr lang="en-US" b="1" dirty="0" smtClean="0"/>
              <a:t>.*;</a:t>
            </a:r>
          </a:p>
          <a:p>
            <a:r>
              <a:rPr lang="en-US" b="1" dirty="0" smtClean="0"/>
              <a:t>import </a:t>
            </a:r>
            <a:r>
              <a:rPr lang="en-US" b="1" dirty="0" err="1" smtClean="0"/>
              <a:t>javax.microedition.midlet</a:t>
            </a:r>
            <a:r>
              <a:rPr lang="en-US" b="1" dirty="0" smtClean="0"/>
              <a:t>.*;</a:t>
            </a:r>
          </a:p>
          <a:p>
            <a:r>
              <a:rPr lang="en-US" b="1" dirty="0" smtClean="0"/>
              <a:t>import </a:t>
            </a:r>
            <a:r>
              <a:rPr lang="en-US" b="1" dirty="0" err="1" smtClean="0"/>
              <a:t>javax.microedition.lcdui</a:t>
            </a:r>
            <a:r>
              <a:rPr lang="en-US" b="1" dirty="0" smtClean="0"/>
              <a:t>.*;</a:t>
            </a:r>
          </a:p>
          <a:p>
            <a:r>
              <a:rPr lang="en-US" b="1" dirty="0" smtClean="0"/>
              <a:t>public class </a:t>
            </a:r>
            <a:r>
              <a:rPr lang="en-US" b="1" dirty="0" err="1" smtClean="0"/>
              <a:t>DateToday</a:t>
            </a:r>
            <a:r>
              <a:rPr lang="en-US" b="1" dirty="0" smtClean="0"/>
              <a:t> extends </a:t>
            </a:r>
            <a:r>
              <a:rPr lang="en-US" b="1" dirty="0" err="1" smtClean="0"/>
              <a:t>MIDlet</a:t>
            </a:r>
            <a:r>
              <a:rPr lang="en-US" b="1" dirty="0" smtClean="0"/>
              <a:t> implements </a:t>
            </a:r>
            <a:r>
              <a:rPr lang="en-US" b="1" dirty="0" err="1" smtClean="0"/>
              <a:t>CommandListener</a:t>
            </a:r>
            <a:endParaRPr lang="en-US" b="1" dirty="0" smtClean="0"/>
          </a:p>
          <a:p>
            <a:r>
              <a:rPr lang="en-US" b="1" dirty="0" smtClean="0"/>
              <a:t>{</a:t>
            </a:r>
          </a:p>
          <a:p>
            <a:r>
              <a:rPr lang="en-US" b="1" dirty="0" smtClean="0"/>
              <a:t>private Display </a:t>
            </a:r>
            <a:r>
              <a:rPr lang="en-US" b="1" dirty="0" err="1" smtClean="0"/>
              <a:t>display</a:t>
            </a:r>
            <a:r>
              <a:rPr lang="en-US" b="1" dirty="0" smtClean="0"/>
              <a:t>;</a:t>
            </a:r>
          </a:p>
          <a:p>
            <a:r>
              <a:rPr lang="en-US" b="1" dirty="0" smtClean="0"/>
              <a:t>private Form </a:t>
            </a:r>
            <a:r>
              <a:rPr lang="en-US" b="1" dirty="0" err="1" smtClean="0"/>
              <a:t>form</a:t>
            </a:r>
            <a:r>
              <a:rPr lang="en-US" b="1" dirty="0" smtClean="0"/>
              <a:t>;</a:t>
            </a:r>
          </a:p>
          <a:p>
            <a:r>
              <a:rPr lang="en-US" b="1" dirty="0" smtClean="0"/>
              <a:t>private Date today;</a:t>
            </a:r>
          </a:p>
          <a:p>
            <a:r>
              <a:rPr lang="en-US" b="1" dirty="0" smtClean="0"/>
              <a:t>private Command exit;</a:t>
            </a:r>
          </a:p>
          <a:p>
            <a:r>
              <a:rPr lang="en-US" b="1" dirty="0" smtClean="0"/>
              <a:t>private </a:t>
            </a:r>
            <a:r>
              <a:rPr lang="en-US" b="1" dirty="0" err="1" smtClean="0"/>
              <a:t>DateField</a:t>
            </a:r>
            <a:r>
              <a:rPr lang="en-US" b="1" dirty="0" smtClean="0"/>
              <a:t> </a:t>
            </a:r>
            <a:r>
              <a:rPr lang="en-US" b="1" dirty="0" err="1" smtClean="0"/>
              <a:t>datefield</a:t>
            </a:r>
            <a:r>
              <a:rPr lang="en-US" b="1" dirty="0" smtClean="0"/>
              <a:t>;</a:t>
            </a:r>
          </a:p>
          <a:p>
            <a:r>
              <a:rPr lang="en-US" b="1" dirty="0" smtClean="0"/>
              <a:t>public </a:t>
            </a:r>
            <a:r>
              <a:rPr lang="en-US" b="1" dirty="0" err="1" smtClean="0"/>
              <a:t>DateToday</a:t>
            </a:r>
            <a:r>
              <a:rPr lang="en-US" b="1" dirty="0" smtClean="0"/>
              <a:t>()</a:t>
            </a:r>
          </a:p>
          <a:p>
            <a:r>
              <a:rPr lang="en-US" b="1" dirty="0" smtClean="0"/>
              <a:t>{</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08"/>
          </a:xfrm>
          <a:prstGeom prst="rect">
            <a:avLst/>
          </a:prstGeom>
        </p:spPr>
        <p:txBody>
          <a:bodyPr wrap="square">
            <a:spAutoFit/>
          </a:bodyPr>
          <a:lstStyle/>
          <a:p>
            <a:r>
              <a:rPr lang="en-US" b="1" dirty="0" smtClean="0"/>
              <a:t>display = </a:t>
            </a:r>
            <a:r>
              <a:rPr lang="en-US" b="1" dirty="0" err="1" smtClean="0"/>
              <a:t>Display.getDisplay</a:t>
            </a:r>
            <a:r>
              <a:rPr lang="en-US" b="1" dirty="0" smtClean="0"/>
              <a:t>(this);</a:t>
            </a:r>
          </a:p>
          <a:p>
            <a:r>
              <a:rPr lang="en-US" b="1" dirty="0" smtClean="0"/>
              <a:t>form = new Form("Today's Date");</a:t>
            </a:r>
          </a:p>
          <a:p>
            <a:r>
              <a:rPr lang="en-US" b="1" dirty="0" smtClean="0"/>
              <a:t>today = new Date(</a:t>
            </a:r>
            <a:r>
              <a:rPr lang="en-US" b="1" dirty="0" err="1" smtClean="0"/>
              <a:t>System.currentTimeMillis</a:t>
            </a:r>
            <a:r>
              <a:rPr lang="en-US" b="1" dirty="0" smtClean="0"/>
              <a:t>());</a:t>
            </a:r>
          </a:p>
          <a:p>
            <a:r>
              <a:rPr lang="en-US" b="1" dirty="0" err="1" smtClean="0"/>
              <a:t>datefield</a:t>
            </a:r>
            <a:r>
              <a:rPr lang="en-US" b="1" dirty="0" smtClean="0"/>
              <a:t> = new </a:t>
            </a:r>
            <a:r>
              <a:rPr lang="en-US" b="1" dirty="0" err="1" smtClean="0"/>
              <a:t>DateField</a:t>
            </a:r>
            <a:r>
              <a:rPr lang="en-US" b="1" dirty="0" smtClean="0"/>
              <a:t>("", </a:t>
            </a:r>
            <a:r>
              <a:rPr lang="en-US" b="1" dirty="0" err="1" smtClean="0"/>
              <a:t>DateField.DATE_TIME</a:t>
            </a:r>
            <a:r>
              <a:rPr lang="en-US" b="1" dirty="0" smtClean="0"/>
              <a:t>);</a:t>
            </a:r>
          </a:p>
          <a:p>
            <a:r>
              <a:rPr lang="en-US" b="1" dirty="0" err="1" smtClean="0"/>
              <a:t>datefield.setDate</a:t>
            </a:r>
            <a:r>
              <a:rPr lang="en-US" b="1" dirty="0" smtClean="0"/>
              <a:t>(today);</a:t>
            </a:r>
          </a:p>
          <a:p>
            <a:r>
              <a:rPr lang="en-US" b="1" dirty="0" smtClean="0"/>
              <a:t>exit = new Command("Exit", </a:t>
            </a:r>
            <a:r>
              <a:rPr lang="en-US" b="1" dirty="0" err="1" smtClean="0"/>
              <a:t>Command.EXIT</a:t>
            </a:r>
            <a:r>
              <a:rPr lang="en-US" b="1" dirty="0" smtClean="0"/>
              <a:t>, 1);</a:t>
            </a:r>
          </a:p>
          <a:p>
            <a:r>
              <a:rPr lang="en-US" b="1" dirty="0" err="1" smtClean="0"/>
              <a:t>form.append</a:t>
            </a:r>
            <a:r>
              <a:rPr lang="en-US" b="1" dirty="0" smtClean="0"/>
              <a:t>(</a:t>
            </a:r>
            <a:r>
              <a:rPr lang="en-US" b="1" dirty="0" err="1" smtClean="0"/>
              <a:t>datefield</a:t>
            </a:r>
            <a:r>
              <a:rPr lang="en-US" b="1" dirty="0" smtClean="0"/>
              <a:t>);</a:t>
            </a:r>
          </a:p>
          <a:p>
            <a:r>
              <a:rPr lang="en-US" b="1" dirty="0" err="1" smtClean="0"/>
              <a:t>form.addCommand</a:t>
            </a:r>
            <a:r>
              <a:rPr lang="en-US" b="1" dirty="0" smtClean="0"/>
              <a:t>(exit);</a:t>
            </a:r>
          </a:p>
          <a:p>
            <a:r>
              <a:rPr lang="en-US" b="1" dirty="0" err="1" smtClean="0"/>
              <a:t>form.setCommandListener</a:t>
            </a:r>
            <a:r>
              <a:rPr lang="en-US" b="1" dirty="0" smtClean="0"/>
              <a:t>(this);</a:t>
            </a:r>
          </a:p>
          <a:p>
            <a:r>
              <a:rPr lang="en-US" b="1" dirty="0" smtClean="0"/>
              <a:t>} public void </a:t>
            </a:r>
            <a:r>
              <a:rPr lang="en-US" b="1" dirty="0" err="1" smtClean="0"/>
              <a:t>startApp</a:t>
            </a:r>
            <a:r>
              <a:rPr lang="en-US" b="1" dirty="0" smtClean="0"/>
              <a:t> ()</a:t>
            </a:r>
          </a:p>
          <a:p>
            <a:r>
              <a:rPr lang="en-US" b="1" dirty="0" smtClean="0"/>
              <a:t>{</a:t>
            </a:r>
            <a:r>
              <a:rPr lang="en-US" b="1" dirty="0" err="1" smtClean="0"/>
              <a:t>display.setCurrent</a:t>
            </a:r>
            <a:r>
              <a:rPr lang="en-US" b="1" dirty="0" smtClean="0"/>
              <a:t>(form);</a:t>
            </a:r>
          </a:p>
          <a:p>
            <a:r>
              <a:rPr lang="en-US" b="1" dirty="0" smtClean="0"/>
              <a:t>}public void </a:t>
            </a:r>
            <a:r>
              <a:rPr lang="en-US" b="1" dirty="0" err="1" smtClean="0"/>
              <a:t>pauseApp</a:t>
            </a:r>
            <a:r>
              <a:rPr lang="en-US" b="1" dirty="0" smtClean="0"/>
              <a:t>()</a:t>
            </a:r>
          </a:p>
          <a:p>
            <a:r>
              <a:rPr lang="en-US" b="1" dirty="0" smtClean="0"/>
              <a:t>{}</a:t>
            </a:r>
          </a:p>
          <a:p>
            <a:r>
              <a:rPr lang="en-US" b="1" dirty="0" smtClean="0"/>
              <a:t>public void </a:t>
            </a:r>
            <a:r>
              <a:rPr lang="en-US" b="1" dirty="0" err="1" smtClean="0"/>
              <a:t>destroyApp</a:t>
            </a:r>
            <a:r>
              <a:rPr lang="en-US" b="1" dirty="0" smtClean="0"/>
              <a:t>(</a:t>
            </a:r>
            <a:r>
              <a:rPr lang="en-US" b="1" dirty="0" err="1" smtClean="0"/>
              <a:t>boolean</a:t>
            </a:r>
            <a:r>
              <a:rPr lang="en-US" b="1" dirty="0" smtClean="0"/>
              <a:t> unconditional)</a:t>
            </a:r>
          </a:p>
          <a:p>
            <a:r>
              <a:rPr lang="en-US" b="1" dirty="0" smtClean="0"/>
              <a:t>{}</a:t>
            </a:r>
          </a:p>
          <a:p>
            <a:r>
              <a:rPr lang="en-US" b="1" dirty="0" smtClean="0"/>
              <a:t>public void </a:t>
            </a:r>
            <a:r>
              <a:rPr lang="en-US" b="1" dirty="0" err="1" smtClean="0"/>
              <a:t>commandAction</a:t>
            </a:r>
            <a:r>
              <a:rPr lang="en-US" b="1" dirty="0" smtClean="0"/>
              <a:t>(Command </a:t>
            </a:r>
            <a:r>
              <a:rPr lang="en-US" b="1" dirty="0" err="1" smtClean="0"/>
              <a:t>command</a:t>
            </a:r>
            <a:r>
              <a:rPr lang="en-US" b="1" dirty="0" smtClean="0"/>
              <a:t>, Displayable </a:t>
            </a:r>
            <a:r>
              <a:rPr lang="en-US" b="1" dirty="0" err="1" smtClean="0"/>
              <a:t>displayable</a:t>
            </a:r>
            <a:r>
              <a:rPr lang="en-US" b="1" dirty="0" smtClean="0"/>
              <a:t>)</a:t>
            </a:r>
          </a:p>
          <a:p>
            <a:r>
              <a:rPr lang="en-US" b="1" dirty="0" smtClean="0"/>
              <a:t>{</a:t>
            </a:r>
          </a:p>
          <a:p>
            <a:r>
              <a:rPr lang="en-US" b="1" dirty="0" smtClean="0"/>
              <a:t>if (command == exit)</a:t>
            </a:r>
          </a:p>
          <a:p>
            <a:r>
              <a:rPr lang="en-US" b="1" dirty="0" smtClean="0"/>
              <a:t>{</a:t>
            </a:r>
          </a:p>
          <a:p>
            <a:r>
              <a:rPr lang="en-US" b="1" dirty="0" err="1" smtClean="0"/>
              <a:t>destroyApp</a:t>
            </a:r>
            <a:r>
              <a:rPr lang="en-US" b="1" dirty="0" smtClean="0"/>
              <a:t>(false);</a:t>
            </a:r>
          </a:p>
          <a:p>
            <a:r>
              <a:rPr lang="en-US" b="1" dirty="0" err="1" smtClean="0"/>
              <a:t>notifyDestroyed</a:t>
            </a:r>
            <a:r>
              <a:rPr lang="en-US" b="1" dirty="0" smtClean="0"/>
              <a:t>();</a:t>
            </a:r>
          </a:p>
          <a:p>
            <a:r>
              <a:rPr lang="en-US" b="1" dirty="0" smtClean="0"/>
              <a:t>}</a:t>
            </a:r>
          </a:p>
          <a:p>
            <a:r>
              <a:rPr lang="en-US" b="1" dirty="0" smtClean="0"/>
              <a:t>}</a:t>
            </a:r>
            <a:endParaRPr lang="en-US" b="1"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81000" y="47543"/>
            <a:ext cx="8458200" cy="6810457"/>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dirty="0" smtClean="0">
                <a:solidFill>
                  <a:srgbClr val="FF0000"/>
                </a:solidFill>
              </a:rPr>
              <a:t>Gauge Class</a:t>
            </a:r>
            <a:endParaRPr lang="en-US" b="1" dirty="0">
              <a:solidFill>
                <a:srgbClr val="FF0000"/>
              </a:solidFill>
            </a:endParaRPr>
          </a:p>
        </p:txBody>
      </p:sp>
      <p:sp>
        <p:nvSpPr>
          <p:cNvPr id="3" name="Content Placeholder 2"/>
          <p:cNvSpPr>
            <a:spLocks noGrp="1"/>
          </p:cNvSpPr>
          <p:nvPr>
            <p:ph idx="1"/>
          </p:nvPr>
        </p:nvSpPr>
        <p:spPr>
          <a:xfrm>
            <a:off x="0" y="609600"/>
            <a:ext cx="8915400" cy="6019800"/>
          </a:xfrm>
        </p:spPr>
        <p:txBody>
          <a:bodyPr>
            <a:normAutofit fontScale="92500" lnSpcReduction="20000"/>
          </a:bodyPr>
          <a:lstStyle/>
          <a:p>
            <a:r>
              <a:rPr lang="en-US" b="1" dirty="0" smtClean="0"/>
              <a:t>The Gauge class creates an animated progress bar that graphically represents the status of a process. </a:t>
            </a:r>
          </a:p>
          <a:p>
            <a:r>
              <a:rPr lang="en-US" b="1" dirty="0" smtClean="0"/>
              <a:t>The indicator on the gauge generated by the Gauge class moves from one end to the </a:t>
            </a:r>
            <a:r>
              <a:rPr lang="en-US" b="1" smtClean="0"/>
              <a:t>other  Proportionally </a:t>
            </a:r>
            <a:r>
              <a:rPr lang="en-US" b="1" dirty="0" smtClean="0"/>
              <a:t>to the completion of the process measured by the gauge.</a:t>
            </a:r>
          </a:p>
          <a:p>
            <a:r>
              <a:rPr lang="en-US" b="1" dirty="0" smtClean="0"/>
              <a:t>The Gauge class provides methods to display the gauge and move the indicator. </a:t>
            </a:r>
          </a:p>
          <a:p>
            <a:r>
              <a:rPr lang="en-US" b="1" dirty="0" smtClean="0"/>
              <a:t>The developer must build the routine into the </a:t>
            </a:r>
            <a:r>
              <a:rPr lang="en-US" b="1" dirty="0" err="1" smtClean="0"/>
              <a:t>MIDlet</a:t>
            </a:r>
            <a:r>
              <a:rPr lang="en-US" b="1" dirty="0" smtClean="0"/>
              <a:t> to move the indicator.</a:t>
            </a:r>
          </a:p>
          <a:p>
            <a:r>
              <a:rPr lang="en-US" b="1" dirty="0" smtClean="0"/>
              <a:t> This means that the routine must monitor the progress of the underlying process and move the indicator of the Gauge class to a position that corresponds to the status of the process.</a:t>
            </a:r>
            <a:endParaRPr lang="en-US" b="1"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12680394"/>
          </a:xfrm>
          <a:prstGeom prst="rect">
            <a:avLst/>
          </a:prstGeom>
        </p:spPr>
        <p:txBody>
          <a:bodyPr wrap="square">
            <a:spAutoFit/>
          </a:bodyPr>
          <a:lstStyle/>
          <a:p>
            <a:r>
              <a:rPr lang="nn-NO" sz="2400" b="1" dirty="0" smtClean="0">
                <a:solidFill>
                  <a:srgbClr val="FF0000"/>
                </a:solidFill>
              </a:rPr>
              <a:t>Gauge gauge = new Gauge("Like/Dislike Gauge", true, 100, 0);</a:t>
            </a:r>
          </a:p>
          <a:p>
            <a:r>
              <a:rPr lang="en-US" sz="2000" b="1" dirty="0" smtClean="0">
                <a:sym typeface="Wingdings" pitchFamily="2" charset="2"/>
              </a:rPr>
              <a:t></a:t>
            </a:r>
            <a:r>
              <a:rPr lang="en-US" sz="2000" b="1" dirty="0" smtClean="0"/>
              <a:t>This statement creates an interactive gauge with the caption “Like/Dislike Gauge” and a scale of zero to 100. </a:t>
            </a:r>
          </a:p>
          <a:p>
            <a:r>
              <a:rPr lang="en-US" sz="2000" b="1" dirty="0" smtClean="0">
                <a:sym typeface="Wingdings" pitchFamily="2" charset="2"/>
              </a:rPr>
              <a:t></a:t>
            </a:r>
            <a:r>
              <a:rPr lang="en-US" sz="2000" b="1" dirty="0" smtClean="0"/>
              <a:t>The first parameter passed to the constructor of the Gauge class is a string containing the caption that is displayed with the gauge. </a:t>
            </a:r>
          </a:p>
          <a:p>
            <a:r>
              <a:rPr lang="en-US" sz="2000" b="1" dirty="0" smtClean="0">
                <a:sym typeface="Wingdings" pitchFamily="2" charset="2"/>
              </a:rPr>
              <a:t></a:t>
            </a:r>
            <a:r>
              <a:rPr lang="en-US" sz="2000" b="1" dirty="0" smtClean="0"/>
              <a:t>The second parameter is a </a:t>
            </a:r>
            <a:r>
              <a:rPr lang="en-US" sz="2000" b="1" dirty="0" err="1" smtClean="0"/>
              <a:t>boolean</a:t>
            </a:r>
            <a:r>
              <a:rPr lang="en-US" sz="2000" b="1" dirty="0" smtClean="0"/>
              <a:t> value indicating whether or not the gauge is interactive. </a:t>
            </a:r>
          </a:p>
          <a:p>
            <a:r>
              <a:rPr lang="en-US" sz="2000" b="1" dirty="0" smtClean="0">
                <a:sym typeface="Wingdings" pitchFamily="2" charset="2"/>
              </a:rPr>
              <a:t></a:t>
            </a:r>
            <a:r>
              <a:rPr lang="en-US" sz="2000" b="1" dirty="0" smtClean="0"/>
              <a:t>The third parameter is the maximum value of the gauge, and the last parameter is the gauge’s initial value.</a:t>
            </a:r>
          </a:p>
          <a:p>
            <a:r>
              <a:rPr lang="en-US" sz="2000" b="1" dirty="0" smtClean="0">
                <a:sym typeface="Wingdings" pitchFamily="2" charset="2"/>
              </a:rPr>
              <a:t></a:t>
            </a:r>
            <a:r>
              <a:rPr lang="en-US" sz="2000" b="1" dirty="0" smtClean="0"/>
              <a:t>Although a gauge is set to the interactive mode, you can still change the current</a:t>
            </a:r>
          </a:p>
          <a:p>
            <a:r>
              <a:rPr lang="en-US" sz="2000" b="1" dirty="0" smtClean="0"/>
              <a:t>value of the gauge indicator by calling the </a:t>
            </a:r>
            <a:r>
              <a:rPr lang="en-US" sz="2000" b="1" dirty="0" err="1" smtClean="0">
                <a:solidFill>
                  <a:srgbClr val="FF0000"/>
                </a:solidFill>
              </a:rPr>
              <a:t>setValue</a:t>
            </a:r>
            <a:r>
              <a:rPr lang="en-US" sz="2000" b="1" dirty="0" smtClean="0">
                <a:solidFill>
                  <a:srgbClr val="FF0000"/>
                </a:solidFill>
              </a:rPr>
              <a:t>() method. </a:t>
            </a:r>
          </a:p>
          <a:p>
            <a:r>
              <a:rPr lang="en-US" sz="2000" b="1" dirty="0" smtClean="0">
                <a:sym typeface="Wingdings" pitchFamily="2" charset="2"/>
              </a:rPr>
              <a:t></a:t>
            </a:r>
            <a:r>
              <a:rPr lang="en-US" sz="2000" b="1" dirty="0" smtClean="0"/>
              <a:t>The </a:t>
            </a:r>
            <a:r>
              <a:rPr lang="en-US" sz="2000" b="1" dirty="0" err="1" smtClean="0"/>
              <a:t>setValue</a:t>
            </a:r>
            <a:r>
              <a:rPr lang="en-US" sz="2000" b="1" dirty="0" smtClean="0"/>
              <a:t>() method requires one parameter, which is the integer representing the new value. </a:t>
            </a:r>
          </a:p>
          <a:p>
            <a:r>
              <a:rPr lang="en-US" sz="2000" b="1" dirty="0" smtClean="0">
                <a:sym typeface="Wingdings" pitchFamily="2" charset="2"/>
              </a:rPr>
              <a:t></a:t>
            </a:r>
            <a:r>
              <a:rPr lang="en-US" sz="2000" b="1" dirty="0" smtClean="0"/>
              <a:t>You must write the logic in your </a:t>
            </a:r>
            <a:r>
              <a:rPr lang="en-US" sz="2000" b="1" dirty="0" err="1" smtClean="0"/>
              <a:t>MIDlet</a:t>
            </a:r>
            <a:r>
              <a:rPr lang="en-US" sz="2000" b="1" dirty="0" smtClean="0"/>
              <a:t> to calculate the new value. Many times you will want to increment or decrement the current value of the gauge by a specific amount. </a:t>
            </a:r>
          </a:p>
          <a:p>
            <a:r>
              <a:rPr lang="en-US" sz="2000" b="1" dirty="0" smtClean="0">
                <a:sym typeface="Wingdings" pitchFamily="2" charset="2"/>
              </a:rPr>
              <a:t></a:t>
            </a:r>
            <a:r>
              <a:rPr lang="en-US" sz="2000" b="1" dirty="0" smtClean="0"/>
              <a:t>Therefore, you’ll need to determine the current value of the gauge by calling the </a:t>
            </a:r>
            <a:r>
              <a:rPr lang="en-US" sz="2000" b="1" dirty="0" err="1" smtClean="0">
                <a:solidFill>
                  <a:srgbClr val="FF0000"/>
                </a:solidFill>
              </a:rPr>
              <a:t>getValue</a:t>
            </a:r>
            <a:r>
              <a:rPr lang="en-US" sz="2000" b="1" dirty="0" smtClean="0">
                <a:solidFill>
                  <a:srgbClr val="FF0000"/>
                </a:solidFill>
              </a:rPr>
              <a:t>() method.</a:t>
            </a:r>
          </a:p>
          <a:p>
            <a:r>
              <a:rPr lang="en-US" sz="2000" b="1" dirty="0" smtClean="0">
                <a:sym typeface="Wingdings" pitchFamily="2" charset="2"/>
              </a:rPr>
              <a:t></a:t>
            </a:r>
            <a:r>
              <a:rPr lang="en-US" sz="2000" b="1" dirty="0" smtClean="0"/>
              <a:t>The </a:t>
            </a:r>
            <a:r>
              <a:rPr lang="en-US" sz="2000" b="1" dirty="0" err="1" smtClean="0"/>
              <a:t>getValue</a:t>
            </a:r>
            <a:r>
              <a:rPr lang="en-US" sz="2000" b="1" dirty="0" smtClean="0"/>
              <a:t>() method returns an integer representing the gauge’s current value.</a:t>
            </a:r>
            <a:endParaRPr lang="nn-NO" sz="2000" b="1" dirty="0" smtClean="0"/>
          </a:p>
          <a:p>
            <a:endParaRPr lang="nn-NO" dirty="0" smtClean="0"/>
          </a:p>
          <a:p>
            <a:endParaRPr lang="nn-NO" dirty="0" smtClean="0"/>
          </a:p>
          <a:p>
            <a:endParaRPr lang="nn-NO" dirty="0" smtClean="0"/>
          </a:p>
          <a:p>
            <a:endParaRPr lang="nn-NO" dirty="0" smtClean="0"/>
          </a:p>
          <a:p>
            <a:endParaRPr lang="nn-NO" dirty="0" smtClean="0"/>
          </a:p>
          <a:p>
            <a:endParaRPr lang="nn-NO" dirty="0" smtClean="0"/>
          </a:p>
          <a:p>
            <a:endParaRPr lang="nn-NO" dirty="0" smtClean="0"/>
          </a:p>
          <a:p>
            <a:endParaRPr lang="nn-NO" dirty="0" smtClean="0"/>
          </a:p>
          <a:p>
            <a:endParaRPr lang="nn-NO" dirty="0" smtClean="0"/>
          </a:p>
          <a:p>
            <a:endParaRPr lang="nn-NO" dirty="0" smtClean="0"/>
          </a:p>
          <a:p>
            <a:endParaRPr lang="nn-NO" dirty="0" smtClean="0"/>
          </a:p>
          <a:p>
            <a:endParaRPr lang="nn-NO" dirty="0" smtClean="0"/>
          </a:p>
          <a:p>
            <a:endParaRPr lang="nn-NO" dirty="0" smtClean="0"/>
          </a:p>
          <a:p>
            <a:endParaRPr lang="nn-NO" dirty="0" smtClean="0"/>
          </a:p>
          <a:p>
            <a:endParaRPr lang="nn-NO" dirty="0" smtClean="0"/>
          </a:p>
          <a:p>
            <a:endParaRPr lang="nn-NO" dirty="0" smtClean="0"/>
          </a:p>
          <a:p>
            <a:endParaRPr lang="nn-NO" dirty="0" smtClean="0"/>
          </a:p>
          <a:p>
            <a:endParaRPr lang="nn-NO" dirty="0" smtClean="0"/>
          </a:p>
          <a:p>
            <a:endParaRPr lang="nn-NO" dirty="0" smtClean="0"/>
          </a:p>
          <a:p>
            <a:endParaRPr lang="nn-NO" dirty="0" smtClean="0"/>
          </a:p>
          <a:p>
            <a:endParaRPr lang="nn-NO" dirty="0" smtClean="0"/>
          </a:p>
          <a:p>
            <a:endParaRPr lang="nn-NO" dirty="0" smtClean="0"/>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679299"/>
          </a:xfrm>
          <a:prstGeom prst="rect">
            <a:avLst/>
          </a:prstGeom>
        </p:spPr>
        <p:txBody>
          <a:bodyPr wrap="square">
            <a:spAutoFit/>
          </a:bodyPr>
          <a:lstStyle/>
          <a:p>
            <a:r>
              <a:rPr lang="en-US" sz="2400" b="1" u="sng" dirty="0" smtClean="0">
                <a:solidFill>
                  <a:srgbClr val="FF0000"/>
                </a:solidFill>
              </a:rPr>
              <a:t>Creating and Manipulating an Instance of a Gauge Class</a:t>
            </a:r>
          </a:p>
          <a:p>
            <a:r>
              <a:rPr lang="en-US" sz="2400" b="1" dirty="0" smtClean="0"/>
              <a:t>Contains the JAD file for Listing 6-12, which shows how to create a</a:t>
            </a:r>
          </a:p>
          <a:p>
            <a:r>
              <a:rPr lang="en-US" sz="2400" b="1" dirty="0" err="1" smtClean="0"/>
              <a:t>noninteractive</a:t>
            </a:r>
            <a:r>
              <a:rPr lang="en-US" sz="2400" b="1" dirty="0" smtClean="0"/>
              <a:t> gauge. </a:t>
            </a:r>
          </a:p>
          <a:p>
            <a:r>
              <a:rPr lang="en-US" sz="2400" b="1" dirty="0" smtClean="0"/>
              <a:t>This example simulates monitoring a process and reporting the status of the process by moving the indicator on the gauge through the range</a:t>
            </a:r>
          </a:p>
          <a:p>
            <a:r>
              <a:rPr lang="en-US" sz="2400" b="1" dirty="0" smtClean="0"/>
              <a:t>of values from zero to 100 .</a:t>
            </a:r>
          </a:p>
          <a:p>
            <a:r>
              <a:rPr lang="en-US" sz="2400" b="1" dirty="0" smtClean="0"/>
              <a:t>The monitoring begins when the user selects the Start command. The </a:t>
            </a:r>
            <a:r>
              <a:rPr lang="en-US" sz="2400" b="1" dirty="0" err="1" smtClean="0"/>
              <a:t>commandAction</a:t>
            </a:r>
            <a:r>
              <a:rPr lang="en-US" sz="2400" b="1" dirty="0" smtClean="0"/>
              <a:t>() method then loops through moving the indicator by retrieving the current value of the indicator, incrementing that value,</a:t>
            </a:r>
          </a:p>
          <a:p>
            <a:r>
              <a:rPr lang="en-US" sz="2400" b="1" dirty="0" smtClean="0"/>
              <a:t>and then repositioning the indicator on the gauge. </a:t>
            </a:r>
          </a:p>
          <a:p>
            <a:r>
              <a:rPr lang="en-US" sz="2400" b="1" dirty="0" smtClean="0"/>
              <a:t>It is within this loop that you place statements that evaluate the status of a process, which is then reflected by positioning the indicator.</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381000"/>
            <a:ext cx="9144000" cy="6477000"/>
          </a:xfrm>
          <a:prstGeom prst="rect">
            <a:avLst/>
          </a:prstGeom>
          <a:noFill/>
          <a:ln w="9525">
            <a:noFill/>
            <a:miter lim="800000"/>
            <a:headEnd/>
            <a:tailEnd/>
          </a:ln>
          <a:effec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sz="4800" b="1" dirty="0" err="1" smtClean="0">
                <a:solidFill>
                  <a:srgbClr val="FF0000"/>
                </a:solidFill>
              </a:rPr>
              <a:t>TextField</a:t>
            </a:r>
            <a:r>
              <a:rPr lang="en-US" sz="4800" b="1" dirty="0" smtClean="0">
                <a:solidFill>
                  <a:srgbClr val="FF0000"/>
                </a:solidFill>
              </a:rPr>
              <a:t> Clas</a:t>
            </a:r>
            <a:r>
              <a:rPr lang="en-US" sz="5400" b="1" dirty="0" smtClean="0">
                <a:solidFill>
                  <a:srgbClr val="FF0000"/>
                </a:solidFill>
              </a:rPr>
              <a:t>s</a:t>
            </a:r>
            <a:endParaRPr lang="en-US" b="1" dirty="0">
              <a:solidFill>
                <a:srgbClr val="FF0000"/>
              </a:solidFill>
            </a:endParaRPr>
          </a:p>
        </p:txBody>
      </p:sp>
      <p:sp>
        <p:nvSpPr>
          <p:cNvPr id="3" name="Content Placeholder 2"/>
          <p:cNvSpPr>
            <a:spLocks noGrp="1"/>
          </p:cNvSpPr>
          <p:nvPr>
            <p:ph idx="1"/>
          </p:nvPr>
        </p:nvSpPr>
        <p:spPr>
          <a:xfrm>
            <a:off x="0" y="609600"/>
            <a:ext cx="9144000" cy="6096000"/>
          </a:xfrm>
        </p:spPr>
        <p:txBody>
          <a:bodyPr/>
          <a:lstStyle/>
          <a:p>
            <a:r>
              <a:rPr lang="en-US" sz="3600" b="1" dirty="0" smtClean="0"/>
              <a:t>The </a:t>
            </a:r>
            <a:r>
              <a:rPr lang="en-US" sz="3600" b="1" dirty="0" err="1" smtClean="0"/>
              <a:t>TextField</a:t>
            </a:r>
            <a:r>
              <a:rPr lang="en-US" sz="3600" b="1" dirty="0" smtClean="0"/>
              <a:t> class is used to capture one line or multiple lines of text entered by the user.</a:t>
            </a:r>
          </a:p>
          <a:p>
            <a:r>
              <a:rPr lang="en-US" sz="3600" b="1" dirty="0" smtClean="0"/>
              <a:t> The number of lines of a text field depends on the maximum size of the text field when you create an instance of the </a:t>
            </a:r>
            <a:r>
              <a:rPr lang="en-US" sz="3600" b="1" dirty="0" err="1" smtClean="0"/>
              <a:t>TextField</a:t>
            </a:r>
            <a:r>
              <a:rPr lang="en-US" sz="3600" b="1" dirty="0" smtClean="0"/>
              <a:t> class. </a:t>
            </a:r>
          </a:p>
          <a:p>
            <a:r>
              <a:rPr lang="en-US" sz="3600" b="1" dirty="0" smtClean="0"/>
              <a:t>You instantiate the </a:t>
            </a:r>
            <a:r>
              <a:rPr lang="en-US" sz="3600" b="1" dirty="0" err="1" smtClean="0"/>
              <a:t>TextField</a:t>
            </a:r>
            <a:r>
              <a:rPr lang="en-US" sz="3600" b="1" dirty="0" smtClean="0"/>
              <a:t> class by using the following statement, passing the </a:t>
            </a:r>
            <a:r>
              <a:rPr lang="en-US" sz="3600" b="1" dirty="0" err="1" smtClean="0"/>
              <a:t>TextField</a:t>
            </a:r>
            <a:r>
              <a:rPr lang="en-US" sz="3600" b="1" dirty="0" smtClean="0"/>
              <a:t> constructor four parameters:</a:t>
            </a:r>
          </a:p>
          <a:p>
            <a:r>
              <a:rPr lang="en-US" b="1" dirty="0" err="1" smtClean="0">
                <a:solidFill>
                  <a:srgbClr val="FF0000"/>
                </a:solidFill>
              </a:rPr>
              <a:t>textfield</a:t>
            </a:r>
            <a:r>
              <a:rPr lang="en-US" b="1" dirty="0" smtClean="0">
                <a:solidFill>
                  <a:srgbClr val="FF0000"/>
                </a:solidFill>
              </a:rPr>
              <a:t> = new </a:t>
            </a:r>
            <a:r>
              <a:rPr lang="en-US" b="1" dirty="0" err="1" smtClean="0">
                <a:solidFill>
                  <a:srgbClr val="FF0000"/>
                </a:solidFill>
              </a:rPr>
              <a:t>TextField</a:t>
            </a:r>
            <a:r>
              <a:rPr lang="en-US" b="1" dirty="0" smtClean="0">
                <a:solidFill>
                  <a:srgbClr val="FF0000"/>
                </a:solidFill>
              </a:rPr>
              <a:t>("First Name:", "", 30, </a:t>
            </a:r>
            <a:r>
              <a:rPr lang="en-US" b="1" dirty="0" err="1" smtClean="0">
                <a:solidFill>
                  <a:srgbClr val="FF0000"/>
                </a:solidFill>
              </a:rPr>
              <a:t>TextField.ANY</a:t>
            </a:r>
            <a:r>
              <a:rPr lang="en-US" b="1" dirty="0" smtClean="0">
                <a:solidFill>
                  <a:srgbClr val="FF0000"/>
                </a:solidFill>
              </a:rPr>
              <a:t>);</a:t>
            </a:r>
            <a:endParaRPr lang="en-US" b="1" dirty="0">
              <a:solidFill>
                <a:srgbClr val="FF0000"/>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926616"/>
          </a:xfrm>
          <a:prstGeom prst="rect">
            <a:avLst/>
          </a:prstGeom>
        </p:spPr>
        <p:txBody>
          <a:bodyPr wrap="square">
            <a:spAutoFit/>
          </a:bodyPr>
          <a:lstStyle/>
          <a:p>
            <a:pPr marL="457200" indent="-457200">
              <a:buFont typeface="+mj-lt"/>
              <a:buAutoNum type="arabicPeriod"/>
            </a:pPr>
            <a:r>
              <a:rPr lang="en-US" sz="2400" b="1" dirty="0" smtClean="0">
                <a:solidFill>
                  <a:srgbClr val="FF0000"/>
                </a:solidFill>
              </a:rPr>
              <a:t>The first parameter is the label that appears when the instance is displayed on the screen. </a:t>
            </a:r>
          </a:p>
          <a:p>
            <a:pPr marL="457200" indent="-457200">
              <a:buFont typeface="+mj-lt"/>
              <a:buAutoNum type="arabicPeriod"/>
            </a:pPr>
            <a:r>
              <a:rPr lang="en-US" sz="2400" b="1" dirty="0" smtClean="0">
                <a:solidFill>
                  <a:srgbClr val="FF0000"/>
                </a:solidFill>
              </a:rPr>
              <a:t>The second parameter is text that you want to appear as the default text for the instance, which the user can edit. </a:t>
            </a:r>
          </a:p>
          <a:p>
            <a:pPr marL="457200" indent="-457200">
              <a:buFont typeface="+mj-lt"/>
              <a:buAutoNum type="arabicPeriod"/>
            </a:pPr>
            <a:r>
              <a:rPr lang="en-US" sz="2400" b="1" dirty="0" smtClean="0">
                <a:solidFill>
                  <a:srgbClr val="FF0000"/>
                </a:solidFill>
              </a:rPr>
              <a:t>The third parameter is the maximum number of characters that can be held by the instance.</a:t>
            </a:r>
          </a:p>
          <a:p>
            <a:r>
              <a:rPr lang="en-US" sz="2400" b="1" dirty="0" smtClean="0"/>
              <a:t>You can determine the actual character size of a text box by calling the </a:t>
            </a:r>
            <a:r>
              <a:rPr lang="en-US" sz="2400" b="1" dirty="0" err="1" smtClean="0">
                <a:solidFill>
                  <a:srgbClr val="FF0000"/>
                </a:solidFill>
              </a:rPr>
              <a:t>getMaxSize</a:t>
            </a:r>
            <a:r>
              <a:rPr lang="en-US" sz="2400" b="1" dirty="0" smtClean="0">
                <a:solidFill>
                  <a:srgbClr val="FF0000"/>
                </a:solidFill>
              </a:rPr>
              <a:t>() method </a:t>
            </a:r>
            <a:r>
              <a:rPr lang="en-US" sz="2400" b="1" dirty="0" smtClean="0"/>
              <a:t>once the text field is instantiated. </a:t>
            </a:r>
          </a:p>
          <a:p>
            <a:r>
              <a:rPr lang="en-US" sz="2400" b="1" dirty="0" smtClean="0"/>
              <a:t>Always check the maximum size of a text field before populating it if your </a:t>
            </a:r>
            <a:r>
              <a:rPr lang="en-US" sz="2400" b="1" dirty="0" err="1" smtClean="0"/>
              <a:t>MIDlet</a:t>
            </a:r>
            <a:r>
              <a:rPr lang="en-US" sz="2400" b="1" dirty="0" smtClean="0"/>
              <a:t> is likely to populate the text field with a lot of text.</a:t>
            </a:r>
          </a:p>
          <a:p>
            <a:r>
              <a:rPr lang="en-US" sz="2400" b="1" dirty="0" smtClean="0"/>
              <a:t> In this way you can prevent an error from occurring during run time.</a:t>
            </a:r>
          </a:p>
          <a:p>
            <a:r>
              <a:rPr lang="en-US" sz="2400" b="1" dirty="0" smtClean="0"/>
              <a:t>You can also change the maximum size by calling the </a:t>
            </a:r>
            <a:r>
              <a:rPr lang="en-US" sz="2400" b="1" dirty="0" err="1" smtClean="0">
                <a:solidFill>
                  <a:srgbClr val="FF0000"/>
                </a:solidFill>
              </a:rPr>
              <a:t>setMaxSize</a:t>
            </a:r>
            <a:r>
              <a:rPr lang="en-US" sz="2400" b="1" dirty="0" smtClean="0">
                <a:solidFill>
                  <a:srgbClr val="FF0000"/>
                </a:solidFill>
              </a:rPr>
              <a:t>() method.</a:t>
            </a:r>
          </a:p>
          <a:p>
            <a:r>
              <a:rPr lang="en-US" sz="2400" b="1" dirty="0" smtClean="0"/>
              <a:t> The </a:t>
            </a:r>
            <a:r>
              <a:rPr lang="en-US" sz="2400" b="1" dirty="0" err="1" smtClean="0"/>
              <a:t>setMaxSize</a:t>
            </a:r>
            <a:r>
              <a:rPr lang="en-US" sz="2400" b="1" dirty="0" smtClean="0"/>
              <a:t>() method requires one parameter, which is the new value for the maximum size for the text field.</a:t>
            </a:r>
          </a:p>
          <a:p>
            <a:r>
              <a:rPr lang="en-US" sz="2400" b="1" dirty="0" smtClean="0"/>
              <a:t> Any time that you need to know the length of the text in the text</a:t>
            </a:r>
          </a:p>
          <a:p>
            <a:r>
              <a:rPr lang="en-US" sz="2400" b="1" dirty="0" smtClean="0"/>
              <a:t>field you can call the size() method, which returns an integer representing the number of characters existing in the text field.</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077200" cy="6858000"/>
          </a:xfrm>
        </p:spPr>
        <p:txBody>
          <a:bodyPr>
            <a:normAutofit/>
          </a:bodyPr>
          <a:lstStyle/>
          <a:p>
            <a:r>
              <a:rPr lang="en-US" sz="2800" b="1" dirty="0" smtClean="0">
                <a:solidFill>
                  <a:srgbClr val="FF0000"/>
                </a:solidFill>
                <a:sym typeface="Wingdings" pitchFamily="2" charset="2"/>
              </a:rPr>
              <a:t></a:t>
            </a:r>
            <a:r>
              <a:rPr lang="en-US" sz="2800" b="1" dirty="0" smtClean="0">
                <a:solidFill>
                  <a:srgbClr val="FF0000"/>
                </a:solidFill>
              </a:rPr>
              <a:t>Always reuse objects instead of creating new objects. </a:t>
            </a:r>
          </a:p>
          <a:p>
            <a:r>
              <a:rPr lang="en-US" sz="2800" b="1" dirty="0" smtClean="0">
                <a:solidFill>
                  <a:srgbClr val="FF0000"/>
                </a:solidFill>
              </a:rPr>
              <a:t>This reduces both memory allocation and the need for processing power. </a:t>
            </a:r>
          </a:p>
          <a:p>
            <a:r>
              <a:rPr lang="en-US" sz="2800" b="1" dirty="0" smtClean="0">
                <a:solidFill>
                  <a:srgbClr val="FF0000"/>
                </a:solidFill>
              </a:rPr>
              <a:t>Memory allocation is reduced because multiple references can use the same object at different times in the application’s life cycle.</a:t>
            </a:r>
          </a:p>
          <a:p>
            <a:r>
              <a:rPr lang="en-US" sz="2800" b="1" dirty="0" smtClean="0">
                <a:solidFill>
                  <a:srgbClr val="FF0000"/>
                </a:solidFill>
              </a:rPr>
              <a:t> Obviously, both objects that use the same memory cannot run simultaneously.</a:t>
            </a:r>
          </a:p>
          <a:p>
            <a:r>
              <a:rPr lang="en-US" sz="2800" b="1" dirty="0" smtClean="0">
                <a:solidFill>
                  <a:srgbClr val="FF0000"/>
                </a:solidFill>
              </a:rPr>
              <a:t>The need for processing power is reduced because a portion of the processing required to allocate new memory doesn’t need to be invoked since memory has already been allocated when the object is instantiated</a:t>
            </a:r>
            <a:r>
              <a:rPr lang="en-US" sz="2800" dirty="0" smtClean="0">
                <a:solidFill>
                  <a:srgbClr val="FF0000"/>
                </a:solidFill>
              </a:rPr>
              <a:t>.</a:t>
            </a:r>
            <a:endParaRPr lang="en-US" sz="2800" b="1" dirty="0" smtClean="0">
              <a:solidFill>
                <a:srgbClr val="FF0000"/>
              </a:solidFill>
            </a:endParaRPr>
          </a:p>
          <a:p>
            <a:endParaRPr lang="en-IN"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p:spPr>
        <p:txBody>
          <a:bodyPr wrap="square">
            <a:spAutoFit/>
          </a:bodyPr>
          <a:lstStyle/>
          <a:p>
            <a:r>
              <a:rPr lang="en-US" b="1" dirty="0" smtClean="0">
                <a:solidFill>
                  <a:srgbClr val="FF0000"/>
                </a:solidFill>
              </a:rPr>
              <a:t>Also keep in mind that not all characters in a text field will appear on the screen.</a:t>
            </a:r>
          </a:p>
          <a:p>
            <a:r>
              <a:rPr lang="en-US" b="1" dirty="0" smtClean="0">
                <a:solidFill>
                  <a:srgbClr val="FF0000"/>
                </a:solidFill>
              </a:rPr>
              <a:t>Characters that don’t fit on the screen are still available to the user by scrolling. The</a:t>
            </a:r>
          </a:p>
          <a:p>
            <a:r>
              <a:rPr lang="en-US" b="1" dirty="0" smtClean="0">
                <a:solidFill>
                  <a:srgbClr val="FF0000"/>
                </a:solidFill>
              </a:rPr>
              <a:t>device handles scrolling for you.</a:t>
            </a:r>
            <a:endParaRPr lang="en-US" b="1" dirty="0">
              <a:solidFill>
                <a:srgbClr val="FF0000"/>
              </a:solidFill>
            </a:endParaRPr>
          </a:p>
        </p:txBody>
      </p:sp>
      <p:pic>
        <p:nvPicPr>
          <p:cNvPr id="1026" name="Picture 2"/>
          <p:cNvPicPr>
            <a:picLocks noChangeAspect="1" noChangeArrowheads="1"/>
          </p:cNvPicPr>
          <p:nvPr/>
        </p:nvPicPr>
        <p:blipFill>
          <a:blip r:embed="rId2"/>
          <a:srcRect/>
          <a:stretch>
            <a:fillRect/>
          </a:stretch>
        </p:blipFill>
        <p:spPr bwMode="auto">
          <a:xfrm>
            <a:off x="0" y="970109"/>
            <a:ext cx="9143999" cy="5887891"/>
          </a:xfrm>
          <a:prstGeom prst="rect">
            <a:avLst/>
          </a:prstGeom>
          <a:noFill/>
          <a:ln w="9525">
            <a:noFill/>
            <a:miter lim="800000"/>
            <a:headEnd/>
            <a:tailEnd/>
          </a:ln>
          <a:effec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72600" cy="13018949"/>
          </a:xfrm>
          <a:prstGeom prst="rect">
            <a:avLst/>
          </a:prstGeom>
        </p:spPr>
        <p:txBody>
          <a:bodyPr wrap="square">
            <a:spAutoFit/>
          </a:bodyPr>
          <a:lstStyle/>
          <a:p>
            <a:r>
              <a:rPr lang="en-US" sz="2400" b="1" dirty="0" smtClean="0">
                <a:solidFill>
                  <a:srgbClr val="FF0000"/>
                </a:solidFill>
                <a:sym typeface="Wingdings" pitchFamily="2" charset="2"/>
              </a:rPr>
              <a:t></a:t>
            </a:r>
            <a:r>
              <a:rPr lang="en-US" sz="2400" b="1" dirty="0" smtClean="0"/>
              <a:t>Three special-purpose constraints—EMAILADDR, PHONENUMBER, and URL— act as filters to assure that only valid characters can be entered into the text field for email addresses, phone numbers, and URLs. </a:t>
            </a:r>
          </a:p>
          <a:p>
            <a:r>
              <a:rPr lang="en-US" sz="2400" b="1" dirty="0" smtClean="0">
                <a:solidFill>
                  <a:srgbClr val="FF0000"/>
                </a:solidFill>
                <a:sym typeface="Wingdings" pitchFamily="2" charset="2"/>
              </a:rPr>
              <a:t></a:t>
            </a:r>
            <a:r>
              <a:rPr lang="en-US" sz="2400" b="1" dirty="0" smtClean="0"/>
              <a:t>All other characters are treated as an error and therefore are prevented from being stored in the text field.</a:t>
            </a:r>
          </a:p>
          <a:p>
            <a:r>
              <a:rPr lang="en-US" sz="2400" b="1" dirty="0" smtClean="0"/>
              <a:t> </a:t>
            </a:r>
            <a:r>
              <a:rPr lang="en-US" sz="2400" b="1" dirty="0" smtClean="0">
                <a:sym typeface="Wingdings" pitchFamily="2" charset="2"/>
              </a:rPr>
              <a:t></a:t>
            </a:r>
            <a:r>
              <a:rPr lang="en-US" sz="2400" b="1" dirty="0" smtClean="0"/>
              <a:t>The PASSWORD constraint can be combined with other constraints to hide characters from being displayed.</a:t>
            </a:r>
          </a:p>
          <a:p>
            <a:r>
              <a:rPr lang="en-US" sz="2400" b="1" dirty="0" smtClean="0"/>
              <a:t> </a:t>
            </a:r>
            <a:r>
              <a:rPr lang="en-US" sz="2400" b="1" dirty="0" smtClean="0">
                <a:sym typeface="Wingdings" pitchFamily="2" charset="2"/>
              </a:rPr>
              <a:t></a:t>
            </a:r>
            <a:r>
              <a:rPr lang="en-US" sz="2400" b="1" dirty="0" smtClean="0"/>
              <a:t>An asterisk or other character determined by the device is displayed in place of the actual character placed in the text box. </a:t>
            </a:r>
          </a:p>
          <a:p>
            <a:r>
              <a:rPr lang="en-US" sz="2400" b="1" dirty="0" smtClean="0">
                <a:sym typeface="Wingdings" pitchFamily="2" charset="2"/>
              </a:rPr>
              <a:t></a:t>
            </a:r>
            <a:r>
              <a:rPr lang="en-US" sz="2400" b="1" dirty="0" smtClean="0"/>
              <a:t>The CONSTRAINT_MASK constraint is used to determine the constraint’s current value. There are two methods you can use to retrieve characters entered into a text field by the user of your </a:t>
            </a:r>
            <a:r>
              <a:rPr lang="en-US" sz="2400" b="1" dirty="0" err="1" smtClean="0"/>
              <a:t>MIDlet</a:t>
            </a:r>
            <a:r>
              <a:rPr lang="en-US" sz="2400" b="1" dirty="0" smtClean="0"/>
              <a:t>. --</a:t>
            </a:r>
            <a:r>
              <a:rPr lang="en-US" sz="2400" b="1" dirty="0" smtClean="0">
                <a:sym typeface="Wingdings" pitchFamily="2" charset="2"/>
              </a:rPr>
              <a:t></a:t>
            </a:r>
            <a:r>
              <a:rPr lang="en-US" sz="2400" b="1" dirty="0" smtClean="0"/>
              <a:t>These are the </a:t>
            </a:r>
            <a:r>
              <a:rPr lang="en-US" sz="2400" b="1" dirty="0" err="1" smtClean="0"/>
              <a:t>getString</a:t>
            </a:r>
            <a:r>
              <a:rPr lang="en-US" sz="2400" b="1" dirty="0" smtClean="0"/>
              <a:t>() method and the </a:t>
            </a:r>
            <a:r>
              <a:rPr lang="en-US" sz="2400" b="1" dirty="0" err="1" smtClean="0"/>
              <a:t>getChars</a:t>
            </a:r>
            <a:r>
              <a:rPr lang="en-US" sz="2400" b="1" dirty="0" smtClean="0"/>
              <a:t>() method.</a:t>
            </a:r>
          </a:p>
          <a:p>
            <a:r>
              <a:rPr lang="en-US" sz="2400" b="1" dirty="0" smtClean="0"/>
              <a:t>The </a:t>
            </a:r>
            <a:r>
              <a:rPr lang="en-US" sz="2400" b="1" dirty="0" err="1" smtClean="0"/>
              <a:t>getString</a:t>
            </a:r>
            <a:r>
              <a:rPr lang="en-US" sz="2400" b="1" dirty="0" smtClean="0"/>
              <a:t>() method returns the content of the text field as a string, and the </a:t>
            </a:r>
            <a:r>
              <a:rPr lang="en-US" sz="2400" b="1" dirty="0" err="1" smtClean="0"/>
              <a:t>getChars</a:t>
            </a:r>
            <a:r>
              <a:rPr lang="en-US" sz="2400" b="1" dirty="0" smtClean="0"/>
              <a:t>() method returns the text field content as a character array.</a:t>
            </a:r>
          </a:p>
          <a:p>
            <a:r>
              <a:rPr lang="en-US" sz="2400" b="1" dirty="0" smtClean="0"/>
              <a:t> </a:t>
            </a:r>
            <a:r>
              <a:rPr lang="en-US" sz="2400" b="1" dirty="0" smtClean="0">
                <a:sym typeface="Wingdings" pitchFamily="2" charset="2"/>
              </a:rPr>
              <a:t></a:t>
            </a:r>
            <a:r>
              <a:rPr lang="en-US" sz="2400" b="1" dirty="0" smtClean="0"/>
              <a:t>The </a:t>
            </a:r>
            <a:r>
              <a:rPr lang="en-US" sz="2400" b="1" dirty="0" err="1" smtClean="0"/>
              <a:t>getChars</a:t>
            </a:r>
            <a:r>
              <a:rPr lang="en-US" sz="2400" b="1" dirty="0" smtClean="0"/>
              <a:t>() method requires that you pass it a character array as a parameter.</a:t>
            </a:r>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10556736"/>
          </a:xfrm>
          <a:prstGeom prst="rect">
            <a:avLst/>
          </a:prstGeom>
        </p:spPr>
        <p:txBody>
          <a:bodyPr wrap="square">
            <a:spAutoFit/>
          </a:bodyPr>
          <a:lstStyle/>
          <a:p>
            <a:r>
              <a:rPr lang="en-US" sz="2800" b="1" dirty="0" smtClean="0">
                <a:sym typeface="Wingdings" pitchFamily="2" charset="2"/>
              </a:rPr>
              <a:t></a:t>
            </a:r>
            <a:r>
              <a:rPr lang="en-US" sz="2800" b="1" dirty="0" smtClean="0"/>
              <a:t>You place text into a text field by calling either the </a:t>
            </a:r>
            <a:r>
              <a:rPr lang="en-US" sz="2800" b="1" dirty="0" err="1" smtClean="0"/>
              <a:t>setString</a:t>
            </a:r>
            <a:r>
              <a:rPr lang="en-US" sz="2800" b="1" dirty="0" smtClean="0"/>
              <a:t>() method or the </a:t>
            </a:r>
            <a:r>
              <a:rPr lang="en-US" sz="2800" b="1" dirty="0" err="1" smtClean="0"/>
              <a:t>setChars</a:t>
            </a:r>
            <a:r>
              <a:rPr lang="en-US" sz="2800" b="1" dirty="0" smtClean="0"/>
              <a:t>() method. </a:t>
            </a:r>
          </a:p>
          <a:p>
            <a:r>
              <a:rPr lang="en-US" sz="2800" b="1" dirty="0" smtClean="0">
                <a:sym typeface="Wingdings" pitchFamily="2" charset="2"/>
              </a:rPr>
              <a:t></a:t>
            </a:r>
            <a:r>
              <a:rPr lang="en-US" sz="2800" b="1" dirty="0" smtClean="0"/>
              <a:t>The </a:t>
            </a:r>
            <a:r>
              <a:rPr lang="en-US" sz="2800" b="1" dirty="0" err="1" smtClean="0"/>
              <a:t>setString</a:t>
            </a:r>
            <a:r>
              <a:rPr lang="en-US" sz="2800" b="1" dirty="0" smtClean="0"/>
              <a:t>() method requires one parameter, which is the string containing text that should appear in the text field. </a:t>
            </a:r>
          </a:p>
          <a:p>
            <a:r>
              <a:rPr lang="en-US" sz="2800" b="1" dirty="0" smtClean="0">
                <a:sym typeface="Wingdings" pitchFamily="2" charset="2"/>
              </a:rPr>
              <a:t></a:t>
            </a:r>
            <a:r>
              <a:rPr lang="en-US" sz="2800" b="1" dirty="0" smtClean="0">
                <a:solidFill>
                  <a:srgbClr val="FF0000"/>
                </a:solidFill>
              </a:rPr>
              <a:t>The </a:t>
            </a:r>
            <a:r>
              <a:rPr lang="en-US" sz="2800" b="1" dirty="0" err="1" smtClean="0">
                <a:solidFill>
                  <a:srgbClr val="FF0000"/>
                </a:solidFill>
              </a:rPr>
              <a:t>setChars</a:t>
            </a:r>
            <a:r>
              <a:rPr lang="en-US" sz="2800" b="1" dirty="0" smtClean="0">
                <a:solidFill>
                  <a:srgbClr val="FF0000"/>
                </a:solidFill>
              </a:rPr>
              <a:t>() method requires three parameters. </a:t>
            </a:r>
          </a:p>
          <a:p>
            <a:r>
              <a:rPr lang="en-US" sz="2800" b="1" dirty="0" smtClean="0">
                <a:solidFill>
                  <a:srgbClr val="FF0000"/>
                </a:solidFill>
                <a:sym typeface="Wingdings" pitchFamily="2" charset="2"/>
              </a:rPr>
              <a:t></a:t>
            </a:r>
            <a:r>
              <a:rPr lang="en-US" sz="2800" b="1" dirty="0" smtClean="0">
                <a:solidFill>
                  <a:srgbClr val="FF0000"/>
                </a:solidFill>
              </a:rPr>
              <a:t>The first is the character array whose data will populate the text field.</a:t>
            </a:r>
          </a:p>
          <a:p>
            <a:r>
              <a:rPr lang="en-US" sz="2800" b="1" dirty="0" smtClean="0">
                <a:solidFill>
                  <a:srgbClr val="FF0000"/>
                </a:solidFill>
                <a:sym typeface="Wingdings" pitchFamily="2" charset="2"/>
              </a:rPr>
              <a:t></a:t>
            </a:r>
            <a:r>
              <a:rPr lang="en-US" sz="2800" b="1" dirty="0" smtClean="0">
                <a:solidFill>
                  <a:srgbClr val="FF0000"/>
                </a:solidFill>
              </a:rPr>
              <a:t>The second is the position of the first character within the array that will be placed into the text field. </a:t>
            </a:r>
          </a:p>
          <a:p>
            <a:r>
              <a:rPr lang="en-US" sz="2800" b="1" dirty="0" smtClean="0">
                <a:solidFill>
                  <a:srgbClr val="FF0000"/>
                </a:solidFill>
                <a:sym typeface="Wingdings" pitchFamily="2" charset="2"/>
              </a:rPr>
              <a:t></a:t>
            </a:r>
            <a:r>
              <a:rPr lang="en-US" sz="2800" b="1" dirty="0" smtClean="0">
                <a:solidFill>
                  <a:srgbClr val="FF0000"/>
                </a:solidFill>
              </a:rPr>
              <a:t>The last parameter is the length of characters of the character array that will be placed into the text field.</a:t>
            </a:r>
          </a:p>
          <a:p>
            <a:r>
              <a:rPr lang="en-US" sz="2800" b="1" dirty="0" smtClean="0">
                <a:sym typeface="Wingdings" pitchFamily="2" charset="2"/>
              </a:rPr>
              <a:t></a:t>
            </a:r>
            <a:r>
              <a:rPr lang="en-US" sz="2800" b="1" dirty="0" smtClean="0"/>
              <a:t> Characters in the character array will replace the entire content of the text fiel</a:t>
            </a:r>
            <a:r>
              <a:rPr lang="en-US" sz="2000" b="1" dirty="0" smtClean="0"/>
              <a:t>d.</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187952"/>
          </a:xfrm>
          <a:prstGeom prst="rect">
            <a:avLst/>
          </a:prstGeom>
        </p:spPr>
        <p:txBody>
          <a:bodyPr wrap="square">
            <a:spAutoFit/>
          </a:bodyPr>
          <a:lstStyle/>
          <a:p>
            <a:r>
              <a:rPr lang="en-US" sz="2400" b="1" dirty="0" smtClean="0">
                <a:sym typeface="Wingdings" pitchFamily="2" charset="2"/>
              </a:rPr>
              <a:t></a:t>
            </a:r>
            <a:r>
              <a:rPr lang="en-US" sz="2400" b="1" dirty="0" smtClean="0"/>
              <a:t>You can insert characters within the text field without overwriting the entire content of the text field by calling the </a:t>
            </a:r>
            <a:r>
              <a:rPr lang="en-US" sz="2400" b="1" dirty="0" smtClean="0">
                <a:solidFill>
                  <a:srgbClr val="FF0000"/>
                </a:solidFill>
              </a:rPr>
              <a:t>insert() method</a:t>
            </a:r>
            <a:r>
              <a:rPr lang="en-US" sz="2400" b="1" dirty="0" smtClean="0"/>
              <a:t>. </a:t>
            </a:r>
          </a:p>
          <a:p>
            <a:r>
              <a:rPr lang="en-US" sz="2400" b="1" dirty="0" smtClean="0">
                <a:sym typeface="Wingdings" pitchFamily="2" charset="2"/>
              </a:rPr>
              <a:t></a:t>
            </a:r>
            <a:r>
              <a:rPr lang="en-US" sz="2400" b="1" dirty="0" smtClean="0">
                <a:solidFill>
                  <a:srgbClr val="FF0000"/>
                </a:solidFill>
              </a:rPr>
              <a:t>The insert() method has two signatures, one for strings and the other for character arrays.</a:t>
            </a:r>
          </a:p>
          <a:p>
            <a:r>
              <a:rPr lang="en-US" sz="2400" b="1" dirty="0" smtClean="0">
                <a:solidFill>
                  <a:srgbClr val="FF0000"/>
                </a:solidFill>
              </a:rPr>
              <a:t> </a:t>
            </a:r>
            <a:r>
              <a:rPr lang="en-US" sz="2400" b="1" dirty="0" smtClean="0">
                <a:solidFill>
                  <a:srgbClr val="FF0000"/>
                </a:solidFill>
                <a:sym typeface="Wingdings" pitchFamily="2" charset="2"/>
              </a:rPr>
              <a:t></a:t>
            </a:r>
            <a:r>
              <a:rPr lang="en-US" sz="2400" b="1" dirty="0" smtClean="0">
                <a:solidFill>
                  <a:srgbClr val="FF0000"/>
                </a:solidFill>
              </a:rPr>
              <a:t>The insert() method used to insert a string into the contents of a text field requires two parameters. </a:t>
            </a:r>
          </a:p>
          <a:p>
            <a:r>
              <a:rPr lang="en-US" sz="2400" b="1" dirty="0" smtClean="0">
                <a:solidFill>
                  <a:srgbClr val="FF0000"/>
                </a:solidFill>
                <a:sym typeface="Wingdings" pitchFamily="2" charset="2"/>
              </a:rPr>
              <a:t></a:t>
            </a:r>
            <a:r>
              <a:rPr lang="en-US" sz="2400" b="1" dirty="0" smtClean="0">
                <a:solidFill>
                  <a:srgbClr val="FF0000"/>
                </a:solidFill>
              </a:rPr>
              <a:t>The first parameter is the string that will be inserted into the text field. </a:t>
            </a:r>
          </a:p>
          <a:p>
            <a:r>
              <a:rPr lang="en-US" sz="2400" b="1" dirty="0" smtClean="0">
                <a:solidFill>
                  <a:srgbClr val="FF0000"/>
                </a:solidFill>
                <a:sym typeface="Wingdings" pitchFamily="2" charset="2"/>
              </a:rPr>
              <a:t></a:t>
            </a:r>
            <a:r>
              <a:rPr lang="en-US" sz="2400" b="1" dirty="0" smtClean="0">
                <a:solidFill>
                  <a:srgbClr val="FF0000"/>
                </a:solidFill>
              </a:rPr>
              <a:t>The other parameter is the character position of the current string where the new text is inserted. </a:t>
            </a:r>
          </a:p>
          <a:p>
            <a:r>
              <a:rPr lang="en-US" sz="2400" b="1" dirty="0" smtClean="0">
                <a:solidFill>
                  <a:srgbClr val="FF0000"/>
                </a:solidFill>
                <a:sym typeface="Wingdings" pitchFamily="2" charset="2"/>
              </a:rPr>
              <a:t></a:t>
            </a:r>
            <a:r>
              <a:rPr lang="en-US" sz="2400" b="1" dirty="0" smtClean="0">
                <a:solidFill>
                  <a:srgbClr val="FF0000"/>
                </a:solidFill>
              </a:rPr>
              <a:t>The text that exists there now will be shifted down to make room for the inserted text.</a:t>
            </a:r>
          </a:p>
          <a:p>
            <a:r>
              <a:rPr lang="en-US" sz="2400" b="1" dirty="0" smtClean="0">
                <a:solidFill>
                  <a:srgbClr val="FF0000"/>
                </a:solidFill>
                <a:sym typeface="Wingdings" pitchFamily="2" charset="2"/>
              </a:rPr>
              <a:t></a:t>
            </a:r>
            <a:r>
              <a:rPr lang="en-US" sz="2400" b="1" dirty="0" smtClean="0">
                <a:solidFill>
                  <a:srgbClr val="FF0000"/>
                </a:solidFill>
              </a:rPr>
              <a:t>The insert() method used to insert a character array requires four parameters.</a:t>
            </a:r>
          </a:p>
          <a:p>
            <a:r>
              <a:rPr lang="en-US" sz="2400" b="1" dirty="0" smtClean="0"/>
              <a:t> </a:t>
            </a:r>
            <a:r>
              <a:rPr lang="en-US" sz="2400" b="1" dirty="0" smtClean="0">
                <a:sym typeface="Wingdings" pitchFamily="2" charset="2"/>
              </a:rPr>
              <a:t></a:t>
            </a:r>
            <a:r>
              <a:rPr lang="en-US" sz="2400" b="1" dirty="0" smtClean="0"/>
              <a:t>The first parameter is reference to the array. </a:t>
            </a:r>
          </a:p>
          <a:p>
            <a:r>
              <a:rPr lang="en-US" sz="2400" b="1" dirty="0" smtClean="0">
                <a:sym typeface="Wingdings" pitchFamily="2" charset="2"/>
              </a:rPr>
              <a:t></a:t>
            </a:r>
            <a:r>
              <a:rPr lang="en-US" sz="2400" b="1" dirty="0" smtClean="0"/>
              <a:t>The second parameter is the position of the first character within the array that will be placed into the text field.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14280833"/>
          </a:xfrm>
          <a:prstGeom prst="rect">
            <a:avLst/>
          </a:prstGeom>
        </p:spPr>
        <p:txBody>
          <a:bodyPr wrap="square">
            <a:spAutoFit/>
          </a:bodyPr>
          <a:lstStyle/>
          <a:p>
            <a:r>
              <a:rPr lang="en-US" sz="2600" b="1" dirty="0" smtClean="0">
                <a:sym typeface="Wingdings" pitchFamily="2" charset="2"/>
              </a:rPr>
              <a:t></a:t>
            </a:r>
            <a:r>
              <a:rPr lang="en-US" sz="2600" b="1" dirty="0" smtClean="0"/>
              <a:t>The third parameter is the number of characters contained in the array that will be placed into the text field.</a:t>
            </a:r>
          </a:p>
          <a:p>
            <a:r>
              <a:rPr lang="en-US" sz="2600" b="1" dirty="0" smtClean="0">
                <a:sym typeface="Wingdings" pitchFamily="2" charset="2"/>
              </a:rPr>
              <a:t></a:t>
            </a:r>
            <a:r>
              <a:rPr lang="en-US" sz="2600" b="1" dirty="0" smtClean="0"/>
              <a:t>And the last parameter is the character position of the current text that will be shifted down to make room for the inserted text.</a:t>
            </a:r>
          </a:p>
          <a:p>
            <a:r>
              <a:rPr lang="en-US" sz="2600" b="1" dirty="0" smtClean="0">
                <a:sym typeface="Wingdings" pitchFamily="2" charset="2"/>
              </a:rPr>
              <a:t></a:t>
            </a:r>
            <a:r>
              <a:rPr lang="en-US" sz="2600" b="1" dirty="0" smtClean="0"/>
              <a:t>Text can be removed from the text field by calling the delete() method, which requires two parameters. </a:t>
            </a:r>
          </a:p>
          <a:p>
            <a:r>
              <a:rPr lang="en-US" sz="2600" b="1" dirty="0" smtClean="0">
                <a:sym typeface="Wingdings" pitchFamily="2" charset="2"/>
              </a:rPr>
              <a:t></a:t>
            </a:r>
            <a:r>
              <a:rPr lang="en-US" sz="2600" b="1" dirty="0" smtClean="0"/>
              <a:t>The first is the position of the first character to be deleted.</a:t>
            </a:r>
          </a:p>
          <a:p>
            <a:r>
              <a:rPr lang="en-US" sz="2600" b="1" dirty="0" smtClean="0">
                <a:sym typeface="Wingdings" pitchFamily="2" charset="2"/>
              </a:rPr>
              <a:t></a:t>
            </a:r>
            <a:r>
              <a:rPr lang="en-US" sz="2600" b="1" dirty="0" smtClean="0"/>
              <a:t>The other parameter is the length of characters that are to be deleted.</a:t>
            </a:r>
          </a:p>
          <a:p>
            <a:r>
              <a:rPr lang="en-US" sz="2600" b="1" dirty="0" smtClean="0">
                <a:sym typeface="Wingdings" pitchFamily="2" charset="2"/>
              </a:rPr>
              <a:t></a:t>
            </a:r>
            <a:r>
              <a:rPr lang="en-US" sz="2600" b="1" dirty="0" smtClean="0"/>
              <a:t>The constraint of a text field can be changed after the instance is created by calling the </a:t>
            </a:r>
            <a:r>
              <a:rPr lang="en-US" sz="2600" b="1" dirty="0" err="1" smtClean="0"/>
              <a:t>setConstraints</a:t>
            </a:r>
            <a:r>
              <a:rPr lang="en-US" sz="2600" b="1" dirty="0" smtClean="0"/>
              <a:t>() method. </a:t>
            </a:r>
          </a:p>
          <a:p>
            <a:r>
              <a:rPr lang="en-US" sz="2600" b="1" dirty="0" smtClean="0">
                <a:sym typeface="Wingdings" pitchFamily="2" charset="2"/>
              </a:rPr>
              <a:t></a:t>
            </a:r>
            <a:r>
              <a:rPr lang="en-US" sz="2600" b="1" dirty="0" smtClean="0"/>
              <a:t>The </a:t>
            </a:r>
            <a:r>
              <a:rPr lang="en-US" sz="2600" b="1" dirty="0" err="1" smtClean="0"/>
              <a:t>setConstraints</a:t>
            </a:r>
            <a:r>
              <a:rPr lang="en-US" sz="2600" b="1" dirty="0" smtClean="0"/>
              <a:t>() method requires you to pass the new constraint as a parameter to the </a:t>
            </a:r>
            <a:r>
              <a:rPr lang="en-US" sz="2600" b="1" dirty="0" err="1" smtClean="0"/>
              <a:t>setConstraints</a:t>
            </a:r>
            <a:r>
              <a:rPr lang="en-US" sz="2600" b="1" dirty="0" smtClean="0"/>
              <a:t>() method.</a:t>
            </a:r>
          </a:p>
          <a:p>
            <a:r>
              <a:rPr lang="en-US" sz="2600" b="1" dirty="0" smtClean="0">
                <a:sym typeface="Wingdings" pitchFamily="2" charset="2"/>
              </a:rPr>
              <a:t></a:t>
            </a:r>
            <a:r>
              <a:rPr lang="en-US" sz="2600" b="1" dirty="0" smtClean="0"/>
              <a:t> You can also determine the current constraint by calling the </a:t>
            </a:r>
            <a:r>
              <a:rPr lang="en-US" sz="2600" b="1" dirty="0" err="1" smtClean="0"/>
              <a:t>getConstraints</a:t>
            </a:r>
            <a:r>
              <a:rPr lang="en-US" sz="2600" b="1" dirty="0" smtClean="0"/>
              <a:t>() method.</a:t>
            </a:r>
          </a:p>
          <a:p>
            <a:endParaRPr lang="en-US" sz="26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r>
              <a:rPr lang="en-US" sz="2400" b="1" dirty="0" smtClean="0">
                <a:solidFill>
                  <a:srgbClr val="FF0000"/>
                </a:solidFill>
              </a:rPr>
              <a:t>Creating and Manipulating an Instance of a </a:t>
            </a:r>
            <a:r>
              <a:rPr lang="en-US" sz="2400" b="1" dirty="0" err="1" smtClean="0">
                <a:solidFill>
                  <a:srgbClr val="FF0000"/>
                </a:solidFill>
              </a:rPr>
              <a:t>TextField</a:t>
            </a:r>
            <a:r>
              <a:rPr lang="en-US" sz="2400" b="1" dirty="0" smtClean="0">
                <a:solidFill>
                  <a:srgbClr val="FF0000"/>
                </a:solidFill>
              </a:rPr>
              <a:t> Class</a:t>
            </a:r>
            <a:endParaRPr lang="en-US" sz="2400" b="1" dirty="0">
              <a:solidFill>
                <a:srgbClr val="FF0000"/>
              </a:solidFill>
            </a:endParaRPr>
          </a:p>
        </p:txBody>
      </p:sp>
      <p:sp>
        <p:nvSpPr>
          <p:cNvPr id="3" name="Content Placeholder 2"/>
          <p:cNvSpPr>
            <a:spLocks noGrp="1"/>
          </p:cNvSpPr>
          <p:nvPr>
            <p:ph idx="1"/>
          </p:nvPr>
        </p:nvSpPr>
        <p:spPr>
          <a:xfrm>
            <a:off x="0" y="457200"/>
            <a:ext cx="9144000" cy="6400800"/>
          </a:xfrm>
        </p:spPr>
        <p:txBody>
          <a:bodyPr>
            <a:noAutofit/>
          </a:bodyPr>
          <a:lstStyle/>
          <a:p>
            <a:r>
              <a:rPr lang="en-US" sz="2400" b="1" dirty="0" smtClean="0"/>
              <a:t>Notice that an instance of a </a:t>
            </a:r>
            <a:r>
              <a:rPr lang="en-US" sz="2400" b="1" dirty="0" err="1" smtClean="0"/>
              <a:t>TextField</a:t>
            </a:r>
            <a:r>
              <a:rPr lang="en-US" sz="2400" b="1" dirty="0" smtClean="0"/>
              <a:t> class is created within the </a:t>
            </a:r>
            <a:r>
              <a:rPr lang="en-US" sz="2400" b="1" dirty="0" err="1" smtClean="0"/>
              <a:t>TextCapture</a:t>
            </a:r>
            <a:r>
              <a:rPr lang="en-US" sz="2400" b="1" dirty="0" smtClean="0"/>
              <a:t> constructor. </a:t>
            </a:r>
          </a:p>
          <a:p>
            <a:r>
              <a:rPr lang="en-US" sz="2400" b="1" dirty="0" smtClean="0"/>
              <a:t>This text field is labeled “First Name:” and can receive up to 30 characters 	of any kind. Initially, the text field is empty.  Also notice that instances of two commands are created. </a:t>
            </a:r>
          </a:p>
          <a:p>
            <a:pPr>
              <a:buNone/>
            </a:pPr>
            <a:r>
              <a:rPr lang="en-US" sz="2400" b="1" dirty="0" smtClean="0"/>
              <a:t>	One command is called </a:t>
            </a:r>
            <a:r>
              <a:rPr lang="en-US" sz="2400" b="1" dirty="0" smtClean="0">
                <a:solidFill>
                  <a:srgbClr val="FF0000"/>
                </a:solidFill>
              </a:rPr>
              <a:t>Submit</a:t>
            </a:r>
            <a:r>
              <a:rPr lang="en-US" sz="2400" b="1" dirty="0" smtClean="0"/>
              <a:t> and is selected after the user enters a first name in the text box.  The other command is the </a:t>
            </a:r>
            <a:r>
              <a:rPr lang="en-US" sz="2400" b="1" dirty="0" smtClean="0">
                <a:solidFill>
                  <a:srgbClr val="FF0000"/>
                </a:solidFill>
              </a:rPr>
              <a:t>Exit </a:t>
            </a:r>
            <a:r>
              <a:rPr lang="en-US" sz="2400" b="1" dirty="0" smtClean="0"/>
              <a:t>command and is used to terminate the </a:t>
            </a:r>
            <a:r>
              <a:rPr lang="en-US" sz="2400" b="1" dirty="0" err="1" smtClean="0"/>
              <a:t>MIDlet</a:t>
            </a:r>
            <a:r>
              <a:rPr lang="en-US" sz="2400" b="1" dirty="0" smtClean="0"/>
              <a:t>.</a:t>
            </a:r>
          </a:p>
          <a:p>
            <a:r>
              <a:rPr lang="en-US" sz="2400" b="1" dirty="0" smtClean="0"/>
              <a:t> The form containing the text field is displayed on the screen by calling the 	</a:t>
            </a:r>
            <a:r>
              <a:rPr lang="en-US" sz="2400" b="1" dirty="0" err="1" smtClean="0"/>
              <a:t>setCurrent</a:t>
            </a:r>
            <a:r>
              <a:rPr lang="en-US" sz="2400" b="1" dirty="0" smtClean="0"/>
              <a:t>() method in the </a:t>
            </a:r>
            <a:r>
              <a:rPr lang="en-US" sz="2400" b="1" dirty="0" err="1" smtClean="0"/>
              <a:t>startApp</a:t>
            </a:r>
            <a:r>
              <a:rPr lang="en-US" sz="2400" b="1" dirty="0" smtClean="0"/>
              <a:t>() method .</a:t>
            </a:r>
          </a:p>
          <a:p>
            <a:r>
              <a:rPr lang="en-US" sz="2400" b="1" dirty="0" smtClean="0"/>
              <a:t>The Submit command is detected and processed by the </a:t>
            </a:r>
            <a:r>
              <a:rPr lang="en-US" sz="2400" b="1" dirty="0" err="1" smtClean="0"/>
              <a:t>commandAction</a:t>
            </a:r>
            <a:r>
              <a:rPr lang="en-US" sz="2400" b="1" dirty="0" smtClean="0"/>
              <a:t>() method, as described in the “Item Class” section of this chapter. </a:t>
            </a:r>
          </a:p>
          <a:p>
            <a:r>
              <a:rPr lang="en-US" sz="2400" b="1" dirty="0" smtClean="0"/>
              <a:t>If the command passed to the </a:t>
            </a:r>
            <a:r>
              <a:rPr lang="en-US" sz="2400" b="1" dirty="0" err="1" smtClean="0"/>
              <a:t>commandAction</a:t>
            </a:r>
            <a:r>
              <a:rPr lang="en-US" sz="2400" b="1" dirty="0" smtClean="0"/>
              <a:t>() method is the Submit command, the </a:t>
            </a:r>
            <a:r>
              <a:rPr lang="en-US" sz="2400" b="1" dirty="0" err="1" smtClean="0"/>
              <a:t>MIDlet</a:t>
            </a:r>
            <a:r>
              <a:rPr lang="en-US" sz="2400" b="1" dirty="0" smtClean="0"/>
              <a:t> calls the </a:t>
            </a:r>
            <a:r>
              <a:rPr lang="en-US" sz="2400" b="1" dirty="0" err="1" smtClean="0"/>
              <a:t>getString</a:t>
            </a:r>
            <a:r>
              <a:rPr lang="en-US" sz="2400" b="1" dirty="0" smtClean="0"/>
              <a:t>() method to retrieve the string from the text field</a:t>
            </a:r>
            <a:r>
              <a:rPr lang="en-US" sz="2000" dirty="0" smtClean="0"/>
              <a:t>.</a:t>
            </a:r>
            <a:endParaRPr lang="en-US" sz="20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3629"/>
            <a:ext cx="9144000" cy="6854371"/>
          </a:xfrm>
          <a:prstGeom prst="rect">
            <a:avLst/>
          </a:prstGeom>
          <a:noFill/>
          <a:ln w="9525">
            <a:noFill/>
            <a:miter lim="800000"/>
            <a:headEnd/>
            <a:tailEnd/>
          </a:ln>
          <a:effec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600200"/>
            <a:ext cx="9143999" cy="5432611"/>
          </a:xfrm>
          <a:prstGeom prst="rect">
            <a:avLst/>
          </a:prstGeom>
          <a:noFill/>
          <a:ln w="9525">
            <a:noFill/>
            <a:miter lim="800000"/>
            <a:headEnd/>
            <a:tailEnd/>
          </a:ln>
          <a:effectLst/>
        </p:spPr>
      </p:pic>
      <p:sp>
        <p:nvSpPr>
          <p:cNvPr id="3" name="Rectangle 2"/>
          <p:cNvSpPr/>
          <p:nvPr/>
        </p:nvSpPr>
        <p:spPr>
          <a:xfrm>
            <a:off x="0" y="1"/>
            <a:ext cx="9144000" cy="1631216"/>
          </a:xfrm>
          <a:prstGeom prst="rect">
            <a:avLst/>
          </a:prstGeom>
        </p:spPr>
        <p:txBody>
          <a:bodyPr wrap="square">
            <a:spAutoFit/>
          </a:bodyPr>
          <a:lstStyle/>
          <a:p>
            <a:r>
              <a:rPr lang="en-US" sz="2000" b="1" dirty="0" smtClean="0"/>
              <a:t>If you drop down to the </a:t>
            </a:r>
            <a:r>
              <a:rPr lang="en-US" sz="2000" b="1" dirty="0" err="1" smtClean="0"/>
              <a:t>commandAction</a:t>
            </a:r>
            <a:r>
              <a:rPr lang="en-US" sz="2000" b="1" dirty="0" smtClean="0"/>
              <a:t>() method, you’ll see that the </a:t>
            </a:r>
            <a:r>
              <a:rPr lang="en-US" sz="2000" b="1" dirty="0" err="1" smtClean="0"/>
              <a:t>setConstraints</a:t>
            </a:r>
            <a:r>
              <a:rPr lang="en-US" sz="2000" b="1" dirty="0" smtClean="0"/>
              <a:t>() method is called, changing the constraint from ANY | PASSWORD to ANY, which causes characters placed in the text field to be displayed unchanged. The </a:t>
            </a:r>
            <a:r>
              <a:rPr lang="en-US" sz="2000" b="1" dirty="0" err="1" smtClean="0"/>
              <a:t>MIDlet</a:t>
            </a:r>
            <a:r>
              <a:rPr lang="en-US" sz="2000" b="1" dirty="0" smtClean="0"/>
              <a:t> also calls the </a:t>
            </a:r>
            <a:r>
              <a:rPr lang="en-US" sz="2000" b="1" dirty="0" err="1" smtClean="0"/>
              <a:t>setString</a:t>
            </a:r>
            <a:r>
              <a:rPr lang="en-US" sz="2000" b="1" dirty="0" smtClean="0"/>
              <a:t>() method to replace the hidden content of the text field with the “Thank you.” string</a:t>
            </a:r>
            <a:r>
              <a:rPr lang="en-US" dirty="0" smtClean="0"/>
              <a:t>.</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449288"/>
          </a:xfrm>
          <a:prstGeom prst="rect">
            <a:avLst/>
          </a:prstGeom>
        </p:spPr>
        <p:txBody>
          <a:bodyPr wrap="square">
            <a:spAutoFit/>
          </a:bodyPr>
          <a:lstStyle/>
          <a:p>
            <a:r>
              <a:rPr lang="en-US" b="1" dirty="0" err="1" smtClean="0"/>
              <a:t>MIDlet</a:t>
            </a:r>
            <a:r>
              <a:rPr lang="en-US" b="1" dirty="0" smtClean="0"/>
              <a:t>-Name: </a:t>
            </a:r>
            <a:r>
              <a:rPr lang="en-US" b="1" dirty="0" err="1" smtClean="0"/>
              <a:t>TextFieldCapture</a:t>
            </a:r>
            <a:endParaRPr lang="en-US" b="1" dirty="0" smtClean="0"/>
          </a:p>
          <a:p>
            <a:r>
              <a:rPr lang="en-US" b="1" dirty="0" err="1" smtClean="0"/>
              <a:t>MIDlet</a:t>
            </a:r>
            <a:r>
              <a:rPr lang="en-US" b="1" dirty="0" smtClean="0"/>
              <a:t>-Version: 1.0</a:t>
            </a:r>
          </a:p>
          <a:p>
            <a:r>
              <a:rPr lang="en-US" b="1" dirty="0" err="1" smtClean="0"/>
              <a:t>MIDlet</a:t>
            </a:r>
            <a:r>
              <a:rPr lang="en-US" b="1" dirty="0" smtClean="0"/>
              <a:t>-Vendor: </a:t>
            </a:r>
            <a:r>
              <a:rPr lang="en-US" b="1" dirty="0" err="1" smtClean="0"/>
              <a:t>MyCompany</a:t>
            </a:r>
            <a:endParaRPr lang="en-US" b="1" dirty="0" smtClean="0"/>
          </a:p>
          <a:p>
            <a:r>
              <a:rPr lang="en-US" b="1" dirty="0" err="1" smtClean="0"/>
              <a:t>MIDlet</a:t>
            </a:r>
            <a:r>
              <a:rPr lang="en-US" b="1" dirty="0" smtClean="0"/>
              <a:t>-Jar-URL: TextFieldCapture.jar</a:t>
            </a:r>
          </a:p>
          <a:p>
            <a:r>
              <a:rPr lang="en-US" b="1" dirty="0" smtClean="0"/>
              <a:t>MIDlet-1: </a:t>
            </a:r>
            <a:r>
              <a:rPr lang="en-US" b="1" dirty="0" err="1" smtClean="0"/>
              <a:t>TextFieldCapture</a:t>
            </a:r>
            <a:r>
              <a:rPr lang="en-US" b="1" dirty="0" smtClean="0"/>
              <a:t>, , </a:t>
            </a:r>
            <a:r>
              <a:rPr lang="en-US" b="1" dirty="0" err="1" smtClean="0"/>
              <a:t>TextFieldCapture</a:t>
            </a:r>
            <a:endParaRPr lang="en-US" b="1" dirty="0" smtClean="0"/>
          </a:p>
          <a:p>
            <a:r>
              <a:rPr lang="en-US" b="1" dirty="0" err="1" smtClean="0"/>
              <a:t>MicroEdition</a:t>
            </a:r>
            <a:r>
              <a:rPr lang="en-US" b="1" dirty="0" smtClean="0"/>
              <a:t>-Configuration: CLDC-1.0</a:t>
            </a:r>
          </a:p>
          <a:p>
            <a:r>
              <a:rPr lang="en-US" b="1" dirty="0" err="1" smtClean="0"/>
              <a:t>MicroEdition</a:t>
            </a:r>
            <a:r>
              <a:rPr lang="en-US" b="1" dirty="0" smtClean="0"/>
              <a:t>-Profile: MIDP-1.0</a:t>
            </a:r>
          </a:p>
          <a:p>
            <a:r>
              <a:rPr lang="en-US" b="1" dirty="0" err="1" smtClean="0"/>
              <a:t>MIDlet</a:t>
            </a:r>
            <a:r>
              <a:rPr lang="en-US" b="1" dirty="0" smtClean="0"/>
              <a:t>-JAR-SIZE: 100</a:t>
            </a:r>
          </a:p>
          <a:p>
            <a:r>
              <a:rPr lang="en-US" b="1" dirty="0" smtClean="0"/>
              <a:t>import </a:t>
            </a:r>
            <a:r>
              <a:rPr lang="en-US" b="1" dirty="0" err="1" smtClean="0"/>
              <a:t>javax.microedition.midlet</a:t>
            </a:r>
            <a:r>
              <a:rPr lang="en-US" b="1" dirty="0" smtClean="0"/>
              <a:t>.*;</a:t>
            </a:r>
          </a:p>
          <a:p>
            <a:r>
              <a:rPr lang="en-US" b="1" dirty="0" smtClean="0"/>
              <a:t>import </a:t>
            </a:r>
            <a:r>
              <a:rPr lang="en-US" b="1" dirty="0" err="1" smtClean="0"/>
              <a:t>javax.microedition.lcdui</a:t>
            </a:r>
            <a:r>
              <a:rPr lang="en-US" b="1" dirty="0" smtClean="0"/>
              <a:t>.*;</a:t>
            </a:r>
          </a:p>
          <a:p>
            <a:r>
              <a:rPr lang="en-US" b="1" dirty="0" smtClean="0"/>
              <a:t>public class </a:t>
            </a:r>
            <a:r>
              <a:rPr lang="en-US" b="1" dirty="0" err="1" smtClean="0"/>
              <a:t>TextFieldCapture</a:t>
            </a:r>
            <a:r>
              <a:rPr lang="en-US" b="1" dirty="0" smtClean="0"/>
              <a:t> extends </a:t>
            </a:r>
            <a:r>
              <a:rPr lang="en-US" b="1" dirty="0" err="1" smtClean="0"/>
              <a:t>MIDlet</a:t>
            </a:r>
            <a:endParaRPr lang="en-US" b="1" dirty="0" smtClean="0"/>
          </a:p>
          <a:p>
            <a:r>
              <a:rPr lang="en-US" b="1" dirty="0" smtClean="0"/>
              <a:t>implements </a:t>
            </a:r>
            <a:r>
              <a:rPr lang="en-US" b="1" dirty="0" err="1" smtClean="0"/>
              <a:t>CommandListener</a:t>
            </a:r>
            <a:endParaRPr lang="en-US" b="1" dirty="0" smtClean="0"/>
          </a:p>
          <a:p>
            <a:r>
              <a:rPr lang="en-US" b="1" dirty="0" smtClean="0"/>
              <a:t>{</a:t>
            </a:r>
          </a:p>
          <a:p>
            <a:r>
              <a:rPr lang="en-US" b="1" dirty="0" smtClean="0"/>
              <a:t>private Display </a:t>
            </a:r>
            <a:r>
              <a:rPr lang="en-US" b="1" dirty="0" err="1" smtClean="0"/>
              <a:t>display</a:t>
            </a:r>
            <a:r>
              <a:rPr lang="en-US" b="1" dirty="0" smtClean="0"/>
              <a:t>;</a:t>
            </a:r>
          </a:p>
          <a:p>
            <a:r>
              <a:rPr lang="en-US" b="1" dirty="0" smtClean="0"/>
              <a:t>private Form </a:t>
            </a:r>
            <a:r>
              <a:rPr lang="en-US" b="1" dirty="0" err="1" smtClean="0"/>
              <a:t>form</a:t>
            </a:r>
            <a:r>
              <a:rPr lang="en-US" b="1" dirty="0" smtClean="0"/>
              <a:t>;</a:t>
            </a:r>
          </a:p>
          <a:p>
            <a:r>
              <a:rPr lang="en-US" b="1" dirty="0" smtClean="0"/>
              <a:t>private Command submit;</a:t>
            </a:r>
          </a:p>
          <a:p>
            <a:r>
              <a:rPr lang="en-US" b="1" dirty="0" smtClean="0"/>
              <a:t>private Command exit;</a:t>
            </a:r>
          </a:p>
          <a:p>
            <a:r>
              <a:rPr lang="en-US" b="1" dirty="0" smtClean="0"/>
              <a:t>private </a:t>
            </a:r>
            <a:r>
              <a:rPr lang="en-US" b="1" dirty="0" err="1" smtClean="0"/>
              <a:t>TextField</a:t>
            </a:r>
            <a:r>
              <a:rPr lang="en-US" b="1" dirty="0" smtClean="0"/>
              <a:t> </a:t>
            </a:r>
            <a:r>
              <a:rPr lang="en-US" b="1" dirty="0" err="1" smtClean="0"/>
              <a:t>textfield</a:t>
            </a:r>
            <a:r>
              <a:rPr lang="en-US" b="1" dirty="0" smtClean="0"/>
              <a:t>;</a:t>
            </a:r>
          </a:p>
          <a:p>
            <a:r>
              <a:rPr lang="en-US" b="1" dirty="0" smtClean="0"/>
              <a:t>public </a:t>
            </a:r>
            <a:r>
              <a:rPr lang="en-US" b="1" dirty="0" err="1" smtClean="0"/>
              <a:t>TextFieldCapture</a:t>
            </a:r>
            <a:r>
              <a:rPr lang="en-US" b="1" dirty="0" smtClean="0"/>
              <a:t>()</a:t>
            </a:r>
          </a:p>
          <a:p>
            <a:r>
              <a:rPr lang="en-US" b="1" dirty="0" smtClean="0"/>
              <a:t>{</a:t>
            </a:r>
          </a:p>
          <a:p>
            <a:r>
              <a:rPr lang="en-US" b="1" dirty="0" smtClean="0"/>
              <a:t>display = </a:t>
            </a:r>
            <a:r>
              <a:rPr lang="en-US" b="1" dirty="0" err="1" smtClean="0"/>
              <a:t>Display.getDisplay</a:t>
            </a:r>
            <a:r>
              <a:rPr lang="en-US" b="1" dirty="0" smtClean="0"/>
              <a:t>(this);</a:t>
            </a:r>
          </a:p>
          <a:p>
            <a:r>
              <a:rPr lang="en-US" b="1" dirty="0" smtClean="0"/>
              <a:t>submit = new Command("Submit", </a:t>
            </a:r>
            <a:r>
              <a:rPr lang="en-US" b="1" dirty="0" err="1" smtClean="0"/>
              <a:t>Command.SCREEN</a:t>
            </a:r>
            <a:r>
              <a:rPr lang="en-US" b="1" dirty="0" smtClean="0"/>
              <a:t>, 1);</a:t>
            </a:r>
          </a:p>
          <a:p>
            <a:r>
              <a:rPr lang="en-US" b="1" dirty="0" smtClean="0"/>
              <a:t>exit = new Command("Exit", </a:t>
            </a:r>
            <a:r>
              <a:rPr lang="en-US" b="1" dirty="0" err="1" smtClean="0"/>
              <a:t>Command.EXIT</a:t>
            </a:r>
            <a:r>
              <a:rPr lang="en-US" b="1" dirty="0" smtClean="0"/>
              <a:t>, 1);</a:t>
            </a:r>
          </a:p>
          <a:p>
            <a:r>
              <a:rPr lang="en-US" b="1" dirty="0" err="1" smtClean="0"/>
              <a:t>textfield</a:t>
            </a:r>
            <a:r>
              <a:rPr lang="en-US" b="1" dirty="0" smtClean="0"/>
              <a:t> = new </a:t>
            </a:r>
            <a:r>
              <a:rPr lang="en-US" b="1" dirty="0" err="1" smtClean="0"/>
              <a:t>TextField</a:t>
            </a:r>
            <a:r>
              <a:rPr lang="en-US" b="1" dirty="0" smtClean="0"/>
              <a:t>("First Name:", "", 30, </a:t>
            </a:r>
            <a:r>
              <a:rPr lang="en-US" b="1" dirty="0" err="1" smtClean="0"/>
              <a:t>TextField.ANY</a:t>
            </a:r>
            <a:r>
              <a:rPr lang="en-US" b="1" dirty="0" smtClean="0"/>
              <a:t>);</a:t>
            </a:r>
          </a:p>
          <a:p>
            <a:r>
              <a:rPr lang="en-US" b="1" dirty="0" smtClean="0"/>
              <a:t>form = new Form("Sign In Please");</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15400" cy="6740307"/>
          </a:xfrm>
          <a:prstGeom prst="rect">
            <a:avLst/>
          </a:prstGeom>
        </p:spPr>
        <p:txBody>
          <a:bodyPr wrap="square">
            <a:spAutoFit/>
          </a:bodyPr>
          <a:lstStyle/>
          <a:p>
            <a:r>
              <a:rPr lang="en-US" b="1" dirty="0" err="1" smtClean="0"/>
              <a:t>form.addCommand</a:t>
            </a:r>
            <a:r>
              <a:rPr lang="en-US" b="1" dirty="0" smtClean="0"/>
              <a:t>(exit);</a:t>
            </a:r>
          </a:p>
          <a:p>
            <a:r>
              <a:rPr lang="en-US" b="1" dirty="0" err="1" smtClean="0"/>
              <a:t>form.addCommand</a:t>
            </a:r>
            <a:r>
              <a:rPr lang="en-US" b="1" dirty="0" smtClean="0"/>
              <a:t>(submit);</a:t>
            </a:r>
          </a:p>
          <a:p>
            <a:r>
              <a:rPr lang="en-US" b="1" dirty="0" err="1" smtClean="0"/>
              <a:t>form.append</a:t>
            </a:r>
            <a:r>
              <a:rPr lang="en-US" b="1" dirty="0" smtClean="0"/>
              <a:t>(</a:t>
            </a:r>
            <a:r>
              <a:rPr lang="en-US" b="1" dirty="0" err="1" smtClean="0"/>
              <a:t>textfield</a:t>
            </a:r>
            <a:r>
              <a:rPr lang="en-US" b="1" dirty="0" smtClean="0"/>
              <a:t>);</a:t>
            </a:r>
          </a:p>
          <a:p>
            <a:r>
              <a:rPr lang="en-US" b="1" dirty="0" err="1" smtClean="0"/>
              <a:t>form.setCommandListener</a:t>
            </a:r>
            <a:r>
              <a:rPr lang="en-US" b="1" dirty="0" smtClean="0"/>
              <a:t>(this);</a:t>
            </a:r>
          </a:p>
          <a:p>
            <a:r>
              <a:rPr lang="en-US" b="1" dirty="0" smtClean="0"/>
              <a:t>}</a:t>
            </a:r>
          </a:p>
          <a:p>
            <a:r>
              <a:rPr lang="en-US" b="1" dirty="0" smtClean="0"/>
              <a:t>public void </a:t>
            </a:r>
            <a:r>
              <a:rPr lang="en-US" b="1" dirty="0" err="1" smtClean="0"/>
              <a:t>startApp</a:t>
            </a:r>
            <a:r>
              <a:rPr lang="en-US" b="1" dirty="0" smtClean="0"/>
              <a:t>()</a:t>
            </a:r>
          </a:p>
          <a:p>
            <a:r>
              <a:rPr lang="en-US" b="1" dirty="0" smtClean="0"/>
              <a:t>{</a:t>
            </a:r>
          </a:p>
          <a:p>
            <a:r>
              <a:rPr lang="en-US" b="1" dirty="0" err="1" smtClean="0"/>
              <a:t>display.setCurrent</a:t>
            </a:r>
            <a:r>
              <a:rPr lang="en-US" b="1" dirty="0" smtClean="0"/>
              <a:t>(form);</a:t>
            </a:r>
          </a:p>
          <a:p>
            <a:r>
              <a:rPr lang="en-US" b="1" dirty="0" smtClean="0"/>
              <a:t>}</a:t>
            </a:r>
          </a:p>
          <a:p>
            <a:r>
              <a:rPr lang="en-US" b="1" dirty="0" smtClean="0"/>
              <a:t>public void </a:t>
            </a:r>
            <a:r>
              <a:rPr lang="en-US" b="1" dirty="0" err="1" smtClean="0"/>
              <a:t>pauseApp</a:t>
            </a:r>
            <a:r>
              <a:rPr lang="en-US" b="1" dirty="0" smtClean="0"/>
              <a:t>()</a:t>
            </a:r>
          </a:p>
          <a:p>
            <a:r>
              <a:rPr lang="en-US" b="1" dirty="0" smtClean="0"/>
              <a:t>{</a:t>
            </a:r>
          </a:p>
          <a:p>
            <a:r>
              <a:rPr lang="en-US" b="1" dirty="0" smtClean="0"/>
              <a:t>}</a:t>
            </a:r>
          </a:p>
          <a:p>
            <a:r>
              <a:rPr lang="en-US" b="1" dirty="0" smtClean="0"/>
              <a:t>public void </a:t>
            </a:r>
            <a:r>
              <a:rPr lang="en-US" b="1" dirty="0" err="1" smtClean="0"/>
              <a:t>destroyApp</a:t>
            </a:r>
            <a:r>
              <a:rPr lang="en-US" b="1" dirty="0" smtClean="0"/>
              <a:t>(</a:t>
            </a:r>
            <a:r>
              <a:rPr lang="en-US" b="1" dirty="0" err="1" smtClean="0"/>
              <a:t>boolean</a:t>
            </a:r>
            <a:r>
              <a:rPr lang="en-US" b="1" dirty="0" smtClean="0"/>
              <a:t> unconditional)</a:t>
            </a:r>
          </a:p>
          <a:p>
            <a:r>
              <a:rPr lang="en-US" b="1" dirty="0" smtClean="0"/>
              <a:t>{ }</a:t>
            </a:r>
          </a:p>
          <a:p>
            <a:r>
              <a:rPr lang="en-US" b="1" dirty="0" smtClean="0"/>
              <a:t>public void </a:t>
            </a:r>
            <a:r>
              <a:rPr lang="en-US" b="1" dirty="0" err="1" smtClean="0"/>
              <a:t>commandAction</a:t>
            </a:r>
            <a:r>
              <a:rPr lang="en-US" b="1" dirty="0" smtClean="0"/>
              <a:t>(Command </a:t>
            </a:r>
            <a:r>
              <a:rPr lang="en-US" b="1" dirty="0" err="1" smtClean="0"/>
              <a:t>command</a:t>
            </a:r>
            <a:r>
              <a:rPr lang="en-US" b="1" dirty="0" smtClean="0"/>
              <a:t>, Displayable </a:t>
            </a:r>
            <a:r>
              <a:rPr lang="en-US" b="1" dirty="0" err="1" smtClean="0"/>
              <a:t>displayable</a:t>
            </a:r>
            <a:r>
              <a:rPr lang="en-US" b="1" dirty="0" smtClean="0"/>
              <a:t>)</a:t>
            </a:r>
          </a:p>
          <a:p>
            <a:r>
              <a:rPr lang="en-US" b="1" dirty="0" smtClean="0"/>
              <a:t>{if (command == submit)</a:t>
            </a:r>
          </a:p>
          <a:p>
            <a:r>
              <a:rPr lang="en-US" b="1" dirty="0" smtClean="0"/>
              <a:t>{</a:t>
            </a:r>
          </a:p>
          <a:p>
            <a:r>
              <a:rPr lang="en-US" b="1" dirty="0" err="1" smtClean="0"/>
              <a:t>textfield.setString</a:t>
            </a:r>
            <a:r>
              <a:rPr lang="en-US" b="1" dirty="0" smtClean="0"/>
              <a:t>("Hello, " + </a:t>
            </a:r>
            <a:r>
              <a:rPr lang="en-US" b="1" dirty="0" err="1" smtClean="0"/>
              <a:t>textfield.getString</a:t>
            </a:r>
            <a:r>
              <a:rPr lang="en-US" b="1" dirty="0" smtClean="0"/>
              <a:t>());</a:t>
            </a:r>
          </a:p>
          <a:p>
            <a:r>
              <a:rPr lang="en-US" b="1" dirty="0" err="1" smtClean="0"/>
              <a:t>form.removeCommand</a:t>
            </a:r>
            <a:r>
              <a:rPr lang="en-US" b="1" dirty="0" smtClean="0"/>
              <a:t>(submit);</a:t>
            </a:r>
          </a:p>
          <a:p>
            <a:r>
              <a:rPr lang="en-US" b="1" dirty="0" smtClean="0"/>
              <a:t>}</a:t>
            </a:r>
          </a:p>
          <a:p>
            <a:r>
              <a:rPr lang="en-US" b="1" dirty="0" smtClean="0"/>
              <a:t>else if (command == exit)</a:t>
            </a:r>
          </a:p>
          <a:p>
            <a:r>
              <a:rPr lang="en-US" b="1" dirty="0" smtClean="0"/>
              <a:t>{</a:t>
            </a:r>
          </a:p>
          <a:p>
            <a:r>
              <a:rPr lang="en-US" b="1" dirty="0" err="1" smtClean="0"/>
              <a:t>destroyApp</a:t>
            </a:r>
            <a:r>
              <a:rPr lang="en-US" b="1" dirty="0" smtClean="0"/>
              <a:t>(false);</a:t>
            </a:r>
          </a:p>
          <a:p>
            <a:r>
              <a:rPr lang="en-US" b="1" dirty="0" err="1" smtClean="0"/>
              <a:t>notifyDestroyed</a:t>
            </a:r>
            <a:r>
              <a:rPr lang="en-US" b="1" dirty="0" smtClean="0"/>
              <a:t>();}}}</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609600"/>
          </a:xfrm>
        </p:spPr>
        <p:txBody>
          <a:bodyPr>
            <a:normAutofit/>
          </a:bodyPr>
          <a:lstStyle/>
          <a:p>
            <a:r>
              <a:rPr lang="en-US" sz="2800" dirty="0" smtClean="0">
                <a:solidFill>
                  <a:srgbClr val="FF0000"/>
                </a:solidFill>
              </a:rPr>
              <a:t>Off-Load Computations to the Server</a:t>
            </a:r>
            <a:endParaRPr lang="en-US" sz="2800" dirty="0">
              <a:solidFill>
                <a:srgbClr val="FF0000"/>
              </a:solidFill>
            </a:endParaRPr>
          </a:p>
        </p:txBody>
      </p:sp>
      <p:sp>
        <p:nvSpPr>
          <p:cNvPr id="3" name="Content Placeholder 2"/>
          <p:cNvSpPr>
            <a:spLocks noGrp="1"/>
          </p:cNvSpPr>
          <p:nvPr>
            <p:ph idx="1"/>
          </p:nvPr>
        </p:nvSpPr>
        <p:spPr>
          <a:xfrm>
            <a:off x="0" y="685800"/>
            <a:ext cx="8153400" cy="6172200"/>
          </a:xfrm>
        </p:spPr>
        <p:txBody>
          <a:bodyPr>
            <a:normAutofit fontScale="92500"/>
          </a:bodyPr>
          <a:lstStyle/>
          <a:p>
            <a:r>
              <a:rPr lang="en-US" sz="2200" b="1" dirty="0" smtClean="0">
                <a:solidFill>
                  <a:srgbClr val="FF0000"/>
                </a:solidFill>
              </a:rPr>
              <a:t>Small computing devices are designed to run applications that do not require intensive processing because processing power common to desktop computers is not available </a:t>
            </a:r>
            <a:r>
              <a:rPr lang="en-US" sz="2200" b="1" dirty="0" err="1" smtClean="0">
                <a:solidFill>
                  <a:srgbClr val="FF0000"/>
                </a:solidFill>
              </a:rPr>
              <a:t>onthese</a:t>
            </a:r>
            <a:r>
              <a:rPr lang="en-US" sz="2200" b="1" dirty="0" smtClean="0">
                <a:solidFill>
                  <a:srgbClr val="FF0000"/>
                </a:solidFill>
              </a:rPr>
              <a:t> devices. </a:t>
            </a:r>
          </a:p>
          <a:p>
            <a:r>
              <a:rPr lang="en-US" sz="2200" b="1" dirty="0" smtClean="0">
                <a:solidFill>
                  <a:srgbClr val="FF0000"/>
                </a:solidFill>
              </a:rPr>
              <a:t>This means that you must design your J2ME application to perform minimal processing on the small computing devic</a:t>
            </a:r>
            <a:r>
              <a:rPr lang="en-US" b="1" dirty="0" smtClean="0">
                <a:solidFill>
                  <a:srgbClr val="FF0000"/>
                </a:solidFill>
              </a:rPr>
              <a:t>e.</a:t>
            </a:r>
          </a:p>
          <a:p>
            <a:r>
              <a:rPr lang="en-US" sz="2400" b="1" dirty="0" smtClean="0">
                <a:solidFill>
                  <a:srgbClr val="FF0000"/>
                </a:solidFill>
              </a:rPr>
              <a:t>The alternative is to build a client-service J2ME application or web services J2ME application.</a:t>
            </a:r>
          </a:p>
          <a:p>
            <a:r>
              <a:rPr lang="en-US" sz="2400" b="1" dirty="0" smtClean="0">
                <a:solidFill>
                  <a:srgbClr val="FF0000"/>
                </a:solidFill>
              </a:rPr>
              <a:t> There are two levels of operation in a client-service application. These are the client level and the server level. </a:t>
            </a:r>
          </a:p>
          <a:p>
            <a:r>
              <a:rPr lang="en-US" sz="2400" b="1" dirty="0" smtClean="0">
                <a:solidFill>
                  <a:srgbClr val="FF0000"/>
                </a:solidFill>
              </a:rPr>
              <a:t>The small computing device runs the client level that provides user interface and presentation functionality to the application. </a:t>
            </a:r>
          </a:p>
          <a:p>
            <a:r>
              <a:rPr lang="en-US" sz="2400" b="1" dirty="0" smtClean="0">
                <a:solidFill>
                  <a:srgbClr val="FF0000"/>
                </a:solidFill>
              </a:rPr>
              <a:t>The server-side level processes client requests and returns the result to the small computing device for presentation to the user. Nearly all processing occurs on the server side of the applicatio</a:t>
            </a:r>
            <a:r>
              <a:rPr lang="en-US" b="1" dirty="0" smtClean="0">
                <a:solidFill>
                  <a:srgbClr val="FF0000"/>
                </a:solidFill>
              </a:rPr>
              <a:t>n</a:t>
            </a:r>
            <a:r>
              <a:rPr lang="en-US" dirty="0" smtClean="0"/>
              <a:t>.</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125301"/>
          </a:xfrm>
          <a:prstGeom prst="rect">
            <a:avLst/>
          </a:prstGeom>
        </p:spPr>
        <p:txBody>
          <a:bodyPr wrap="square">
            <a:spAutoFit/>
          </a:bodyPr>
          <a:lstStyle/>
          <a:p>
            <a:r>
              <a:rPr lang="en-US" b="1" dirty="0" err="1" smtClean="0"/>
              <a:t>MIDlet</a:t>
            </a:r>
            <a:r>
              <a:rPr lang="en-US" b="1" dirty="0" smtClean="0"/>
              <a:t>-Name: </a:t>
            </a:r>
            <a:r>
              <a:rPr lang="en-US" b="1" dirty="0" err="1" smtClean="0"/>
              <a:t>HideText</a:t>
            </a:r>
            <a:endParaRPr lang="en-US" b="1" dirty="0" smtClean="0"/>
          </a:p>
          <a:p>
            <a:r>
              <a:rPr lang="en-US" b="1" dirty="0" err="1" smtClean="0"/>
              <a:t>MIDlet</a:t>
            </a:r>
            <a:r>
              <a:rPr lang="en-US" b="1" dirty="0" smtClean="0"/>
              <a:t>-Version: 1.0</a:t>
            </a:r>
          </a:p>
          <a:p>
            <a:r>
              <a:rPr lang="en-US" b="1" dirty="0" err="1" smtClean="0"/>
              <a:t>MIDlet</a:t>
            </a:r>
            <a:r>
              <a:rPr lang="en-US" b="1" dirty="0" smtClean="0"/>
              <a:t>-Vendor: </a:t>
            </a:r>
            <a:r>
              <a:rPr lang="en-US" b="1" dirty="0" err="1" smtClean="0"/>
              <a:t>MyCompany</a:t>
            </a:r>
            <a:endParaRPr lang="en-US" b="1" dirty="0" smtClean="0"/>
          </a:p>
          <a:p>
            <a:r>
              <a:rPr lang="en-US" b="1" dirty="0" err="1" smtClean="0"/>
              <a:t>MIDlet</a:t>
            </a:r>
            <a:r>
              <a:rPr lang="en-US" b="1" dirty="0" smtClean="0"/>
              <a:t>-Jar-URL: HideText.jar</a:t>
            </a:r>
          </a:p>
          <a:p>
            <a:r>
              <a:rPr lang="en-US" b="1" dirty="0" smtClean="0"/>
              <a:t>MIDlet-1: </a:t>
            </a:r>
            <a:r>
              <a:rPr lang="en-US" b="1" dirty="0" err="1" smtClean="0"/>
              <a:t>HideText</a:t>
            </a:r>
            <a:r>
              <a:rPr lang="en-US" b="1" dirty="0" smtClean="0"/>
              <a:t>, , </a:t>
            </a:r>
            <a:r>
              <a:rPr lang="en-US" b="1" dirty="0" err="1" smtClean="0"/>
              <a:t>HideText</a:t>
            </a:r>
            <a:endParaRPr lang="en-US" b="1" dirty="0" smtClean="0"/>
          </a:p>
          <a:p>
            <a:r>
              <a:rPr lang="en-US" b="1" dirty="0" err="1" smtClean="0"/>
              <a:t>MicroEdition</a:t>
            </a:r>
            <a:r>
              <a:rPr lang="en-US" b="1" dirty="0" smtClean="0"/>
              <a:t>-Configuration: CLDC-1.0</a:t>
            </a:r>
          </a:p>
          <a:p>
            <a:r>
              <a:rPr lang="en-US" b="1" dirty="0" err="1" smtClean="0"/>
              <a:t>MicroEdition</a:t>
            </a:r>
            <a:r>
              <a:rPr lang="en-US" b="1" dirty="0" smtClean="0"/>
              <a:t>-Profile: MIDP-1.0</a:t>
            </a:r>
          </a:p>
          <a:p>
            <a:r>
              <a:rPr lang="en-US" b="1" dirty="0" err="1" smtClean="0"/>
              <a:t>MIDlet</a:t>
            </a:r>
            <a:r>
              <a:rPr lang="en-US" b="1" dirty="0" smtClean="0"/>
              <a:t>-JAR-SIZE: 100</a:t>
            </a:r>
          </a:p>
          <a:p>
            <a:r>
              <a:rPr lang="en-US" b="1" dirty="0" smtClean="0"/>
              <a:t>import </a:t>
            </a:r>
            <a:r>
              <a:rPr lang="en-US" b="1" dirty="0" err="1" smtClean="0"/>
              <a:t>javax.microedition.midlet</a:t>
            </a:r>
            <a:r>
              <a:rPr lang="en-US" b="1" dirty="0" smtClean="0"/>
              <a:t>.*;</a:t>
            </a:r>
          </a:p>
          <a:p>
            <a:r>
              <a:rPr lang="en-US" b="1" dirty="0" smtClean="0"/>
              <a:t>import </a:t>
            </a:r>
            <a:r>
              <a:rPr lang="en-US" b="1" dirty="0" err="1" smtClean="0"/>
              <a:t>javax.microedition.lcdui</a:t>
            </a:r>
            <a:r>
              <a:rPr lang="en-US" b="1" dirty="0" smtClean="0"/>
              <a:t>.*;</a:t>
            </a:r>
          </a:p>
          <a:p>
            <a:r>
              <a:rPr lang="en-US" b="1" dirty="0" smtClean="0"/>
              <a:t>public class </a:t>
            </a:r>
            <a:r>
              <a:rPr lang="en-US" b="1" dirty="0" err="1" smtClean="0"/>
              <a:t>HideText</a:t>
            </a:r>
            <a:r>
              <a:rPr lang="en-US" b="1" dirty="0" smtClean="0"/>
              <a:t> extends </a:t>
            </a:r>
            <a:r>
              <a:rPr lang="en-US" b="1" dirty="0" err="1" smtClean="0"/>
              <a:t>MIDlet</a:t>
            </a:r>
            <a:r>
              <a:rPr lang="en-US" b="1" dirty="0" smtClean="0"/>
              <a:t> implements </a:t>
            </a:r>
            <a:r>
              <a:rPr lang="en-US" b="1" dirty="0" err="1" smtClean="0"/>
              <a:t>CommandListener</a:t>
            </a:r>
            <a:endParaRPr lang="en-US" b="1" dirty="0" smtClean="0"/>
          </a:p>
          <a:p>
            <a:r>
              <a:rPr lang="en-US" b="1" dirty="0" smtClean="0"/>
              <a:t>{</a:t>
            </a:r>
          </a:p>
          <a:p>
            <a:r>
              <a:rPr lang="en-US" b="1" dirty="0" smtClean="0"/>
              <a:t>private Display </a:t>
            </a:r>
            <a:r>
              <a:rPr lang="en-US" b="1" dirty="0" err="1" smtClean="0"/>
              <a:t>display</a:t>
            </a:r>
            <a:r>
              <a:rPr lang="en-US" b="1" dirty="0" smtClean="0"/>
              <a:t>;</a:t>
            </a:r>
          </a:p>
          <a:p>
            <a:r>
              <a:rPr lang="en-US" b="1" dirty="0" smtClean="0"/>
              <a:t>private Form </a:t>
            </a:r>
            <a:r>
              <a:rPr lang="en-US" b="1" dirty="0" err="1" smtClean="0"/>
              <a:t>form</a:t>
            </a:r>
            <a:r>
              <a:rPr lang="en-US" b="1" dirty="0" smtClean="0"/>
              <a:t>;</a:t>
            </a:r>
          </a:p>
          <a:p>
            <a:r>
              <a:rPr lang="en-US" b="1" dirty="0" smtClean="0"/>
              <a:t>private Command submit;</a:t>
            </a:r>
          </a:p>
          <a:p>
            <a:r>
              <a:rPr lang="en-US" b="1" dirty="0" smtClean="0"/>
              <a:t>private Command exit;</a:t>
            </a:r>
          </a:p>
          <a:p>
            <a:r>
              <a:rPr lang="en-US" b="1" dirty="0" smtClean="0"/>
              <a:t>private </a:t>
            </a:r>
            <a:r>
              <a:rPr lang="en-US" b="1" dirty="0" err="1" smtClean="0"/>
              <a:t>TextField</a:t>
            </a:r>
            <a:r>
              <a:rPr lang="en-US" b="1" dirty="0" smtClean="0"/>
              <a:t> </a:t>
            </a:r>
            <a:r>
              <a:rPr lang="en-US" b="1" dirty="0" err="1" smtClean="0"/>
              <a:t>textfield</a:t>
            </a:r>
            <a:r>
              <a:rPr lang="en-US" b="1" dirty="0" smtClean="0"/>
              <a:t>;</a:t>
            </a:r>
          </a:p>
          <a:p>
            <a:r>
              <a:rPr lang="en-US" b="1" dirty="0" smtClean="0"/>
              <a:t>public </a:t>
            </a:r>
            <a:r>
              <a:rPr lang="en-US" b="1" dirty="0" err="1" smtClean="0"/>
              <a:t>HideText</a:t>
            </a:r>
            <a:r>
              <a:rPr lang="en-US" b="1" dirty="0" smtClean="0"/>
              <a:t>()</a:t>
            </a:r>
          </a:p>
          <a:p>
            <a:r>
              <a:rPr lang="en-US" b="1" dirty="0" smtClean="0"/>
              <a:t>{</a:t>
            </a:r>
          </a:p>
          <a:p>
            <a:r>
              <a:rPr lang="en-US" b="1" dirty="0" smtClean="0"/>
              <a:t>display = </a:t>
            </a:r>
            <a:r>
              <a:rPr lang="en-US" b="1" dirty="0" err="1" smtClean="0"/>
              <a:t>Display.getDisplay</a:t>
            </a:r>
            <a:r>
              <a:rPr lang="en-US" b="1" dirty="0" smtClean="0"/>
              <a:t>(this);</a:t>
            </a:r>
          </a:p>
          <a:p>
            <a:r>
              <a:rPr lang="en-US" b="1" dirty="0" smtClean="0"/>
              <a:t>submit = new Command("Submit", </a:t>
            </a:r>
            <a:r>
              <a:rPr lang="en-US" b="1" dirty="0" err="1" smtClean="0"/>
              <a:t>Command.SCREEN</a:t>
            </a:r>
            <a:r>
              <a:rPr lang="en-US" b="1" dirty="0" smtClean="0"/>
              <a:t>, 1);</a:t>
            </a:r>
          </a:p>
          <a:p>
            <a:r>
              <a:rPr lang="en-US" b="1" dirty="0" smtClean="0"/>
              <a:t>exit = new Command("Exit", </a:t>
            </a:r>
            <a:r>
              <a:rPr lang="en-US" b="1" dirty="0" err="1" smtClean="0"/>
              <a:t>Command.EXIT</a:t>
            </a:r>
            <a:r>
              <a:rPr lang="en-US" b="1" dirty="0" smtClean="0"/>
              <a:t>, 1);</a:t>
            </a:r>
          </a:p>
          <a:p>
            <a:r>
              <a:rPr lang="en-US" b="1" dirty="0" err="1" smtClean="0"/>
              <a:t>textfield</a:t>
            </a:r>
            <a:r>
              <a:rPr lang="en-US" b="1" dirty="0" smtClean="0"/>
              <a:t> = new </a:t>
            </a:r>
            <a:r>
              <a:rPr lang="en-US" b="1" dirty="0" err="1" smtClean="0"/>
              <a:t>TextField</a:t>
            </a:r>
            <a:r>
              <a:rPr lang="en-US" b="1" dirty="0" smtClean="0"/>
              <a:t>("Password:", "", 30, </a:t>
            </a:r>
            <a:r>
              <a:rPr lang="en-US" b="1" dirty="0" err="1" smtClean="0"/>
              <a:t>TextField.ANY</a:t>
            </a:r>
            <a:r>
              <a:rPr lang="en-US" b="1" dirty="0" smtClean="0"/>
              <a:t> | </a:t>
            </a:r>
            <a:r>
              <a:rPr lang="en-US" b="1" dirty="0" err="1" smtClean="0"/>
              <a:t>TextField.PASSWORD</a:t>
            </a:r>
            <a:r>
              <a:rPr lang="en-US" dirty="0" smtClean="0"/>
              <a:t>);</a:t>
            </a:r>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956298"/>
          </a:xfrm>
          <a:prstGeom prst="rect">
            <a:avLst/>
          </a:prstGeom>
        </p:spPr>
        <p:txBody>
          <a:bodyPr wrap="square">
            <a:spAutoFit/>
          </a:bodyPr>
          <a:lstStyle/>
          <a:p>
            <a:r>
              <a:rPr lang="en-US" b="1" dirty="0" smtClean="0"/>
              <a:t>form = new Form("Enter Password");</a:t>
            </a:r>
          </a:p>
          <a:p>
            <a:r>
              <a:rPr lang="en-US" b="1" dirty="0" err="1" smtClean="0"/>
              <a:t>form.addCommand</a:t>
            </a:r>
            <a:r>
              <a:rPr lang="en-US" b="1" dirty="0" smtClean="0"/>
              <a:t>(exit);</a:t>
            </a:r>
          </a:p>
          <a:p>
            <a:r>
              <a:rPr lang="en-US" b="1" dirty="0" err="1" smtClean="0"/>
              <a:t>form.addCommand</a:t>
            </a:r>
            <a:r>
              <a:rPr lang="en-US" b="1" dirty="0" smtClean="0"/>
              <a:t>(submit);</a:t>
            </a:r>
          </a:p>
          <a:p>
            <a:r>
              <a:rPr lang="en-US" b="1" dirty="0" err="1" smtClean="0"/>
              <a:t>form.append</a:t>
            </a:r>
            <a:r>
              <a:rPr lang="en-US" b="1" dirty="0" smtClean="0"/>
              <a:t>(</a:t>
            </a:r>
            <a:r>
              <a:rPr lang="en-US" b="1" dirty="0" err="1" smtClean="0"/>
              <a:t>textfield</a:t>
            </a:r>
            <a:r>
              <a:rPr lang="en-US" b="1" dirty="0" smtClean="0"/>
              <a:t>);</a:t>
            </a:r>
          </a:p>
          <a:p>
            <a:r>
              <a:rPr lang="en-US" b="1" dirty="0" err="1" smtClean="0"/>
              <a:t>form.setCommandListener</a:t>
            </a:r>
            <a:r>
              <a:rPr lang="en-US" b="1" dirty="0" smtClean="0"/>
              <a:t>(this);</a:t>
            </a:r>
          </a:p>
          <a:p>
            <a:r>
              <a:rPr lang="en-US" b="1" dirty="0" smtClean="0"/>
              <a:t>}</a:t>
            </a:r>
          </a:p>
          <a:p>
            <a:r>
              <a:rPr lang="en-US" b="1" dirty="0" smtClean="0"/>
              <a:t>public void </a:t>
            </a:r>
            <a:r>
              <a:rPr lang="en-US" b="1" dirty="0" err="1" smtClean="0"/>
              <a:t>startApp</a:t>
            </a:r>
            <a:r>
              <a:rPr lang="en-US" b="1" dirty="0" smtClean="0"/>
              <a:t>()</a:t>
            </a:r>
          </a:p>
          <a:p>
            <a:r>
              <a:rPr lang="en-US" b="1" dirty="0" smtClean="0"/>
              <a:t>{</a:t>
            </a:r>
          </a:p>
          <a:p>
            <a:r>
              <a:rPr lang="en-US" b="1" dirty="0" err="1" smtClean="0"/>
              <a:t>display.setCurrent</a:t>
            </a:r>
            <a:r>
              <a:rPr lang="en-US" b="1" dirty="0" smtClean="0"/>
              <a:t>(form);</a:t>
            </a:r>
          </a:p>
          <a:p>
            <a:r>
              <a:rPr lang="en-US" b="1" dirty="0" smtClean="0"/>
              <a:t>}</a:t>
            </a:r>
          </a:p>
          <a:p>
            <a:r>
              <a:rPr lang="en-US" b="1" dirty="0" smtClean="0"/>
              <a:t>public void </a:t>
            </a:r>
            <a:r>
              <a:rPr lang="en-US" b="1" dirty="0" err="1" smtClean="0"/>
              <a:t>pauseApp</a:t>
            </a:r>
            <a:r>
              <a:rPr lang="en-US" b="1" dirty="0" smtClean="0"/>
              <a:t>()</a:t>
            </a:r>
          </a:p>
          <a:p>
            <a:r>
              <a:rPr lang="en-US" b="1" dirty="0" smtClean="0"/>
              <a:t>{</a:t>
            </a:r>
          </a:p>
          <a:p>
            <a:r>
              <a:rPr lang="en-US" b="1" dirty="0" smtClean="0"/>
              <a:t>}</a:t>
            </a:r>
          </a:p>
          <a:p>
            <a:r>
              <a:rPr lang="en-US" b="1" dirty="0" smtClean="0"/>
              <a:t>public void </a:t>
            </a:r>
            <a:r>
              <a:rPr lang="en-US" b="1" dirty="0" err="1" smtClean="0"/>
              <a:t>destroyApp</a:t>
            </a:r>
            <a:r>
              <a:rPr lang="en-US" b="1" dirty="0" smtClean="0"/>
              <a:t>(</a:t>
            </a:r>
            <a:r>
              <a:rPr lang="en-US" b="1" dirty="0" err="1" smtClean="0"/>
              <a:t>boolean</a:t>
            </a:r>
            <a:r>
              <a:rPr lang="en-US" b="1" dirty="0" smtClean="0"/>
              <a:t> unconditional)</a:t>
            </a:r>
          </a:p>
          <a:p>
            <a:r>
              <a:rPr lang="en-US" b="1" dirty="0" smtClean="0"/>
              <a:t>{ }</a:t>
            </a:r>
          </a:p>
          <a:p>
            <a:r>
              <a:rPr lang="en-US" b="1" dirty="0" smtClean="0"/>
              <a:t>public void </a:t>
            </a:r>
            <a:r>
              <a:rPr lang="en-US" b="1" dirty="0" err="1" smtClean="0"/>
              <a:t>commandAction</a:t>
            </a:r>
            <a:r>
              <a:rPr lang="en-US" b="1" dirty="0" smtClean="0"/>
              <a:t>(Command </a:t>
            </a:r>
            <a:r>
              <a:rPr lang="en-US" b="1" dirty="0" err="1" smtClean="0"/>
              <a:t>command</a:t>
            </a:r>
            <a:r>
              <a:rPr lang="en-US" b="1" dirty="0" smtClean="0"/>
              <a:t>, Displayable </a:t>
            </a:r>
            <a:r>
              <a:rPr lang="en-US" b="1" dirty="0" err="1" smtClean="0"/>
              <a:t>displayable</a:t>
            </a:r>
            <a:r>
              <a:rPr lang="en-US" b="1" dirty="0" smtClean="0"/>
              <a:t>)</a:t>
            </a:r>
          </a:p>
          <a:p>
            <a:r>
              <a:rPr lang="en-US" b="1" dirty="0" smtClean="0"/>
              <a:t>{ if (command == submit)</a:t>
            </a:r>
          </a:p>
          <a:p>
            <a:r>
              <a:rPr lang="en-US" b="1" dirty="0" smtClean="0"/>
              <a:t>{ </a:t>
            </a:r>
            <a:r>
              <a:rPr lang="en-US" b="1" dirty="0" err="1" smtClean="0"/>
              <a:t>textfield.setConstraints</a:t>
            </a:r>
            <a:r>
              <a:rPr lang="en-US" b="1" dirty="0" smtClean="0"/>
              <a:t>(</a:t>
            </a:r>
            <a:r>
              <a:rPr lang="en-US" b="1" dirty="0" err="1" smtClean="0"/>
              <a:t>TextField.ANY</a:t>
            </a:r>
            <a:r>
              <a:rPr lang="en-US" b="1" dirty="0" smtClean="0"/>
              <a:t>);</a:t>
            </a:r>
          </a:p>
          <a:p>
            <a:r>
              <a:rPr lang="en-US" b="1" dirty="0" err="1" smtClean="0"/>
              <a:t>textfield.setString</a:t>
            </a:r>
            <a:r>
              <a:rPr lang="en-US" b="1" dirty="0" smtClean="0"/>
              <a:t>("Thank you.");</a:t>
            </a:r>
          </a:p>
          <a:p>
            <a:r>
              <a:rPr lang="en-US" b="1" dirty="0" err="1" smtClean="0"/>
              <a:t>form.removeCommand</a:t>
            </a:r>
            <a:r>
              <a:rPr lang="en-US" b="1" dirty="0" smtClean="0"/>
              <a:t>(submit);</a:t>
            </a:r>
          </a:p>
          <a:p>
            <a:r>
              <a:rPr lang="en-US" b="1" dirty="0" smtClean="0"/>
              <a:t>}else if (command == exit)</a:t>
            </a:r>
          </a:p>
          <a:p>
            <a:r>
              <a:rPr lang="en-US" b="1" dirty="0" smtClean="0"/>
              <a:t>{</a:t>
            </a:r>
          </a:p>
          <a:p>
            <a:r>
              <a:rPr lang="en-US" b="1" dirty="0" err="1" smtClean="0"/>
              <a:t>destroyApp</a:t>
            </a:r>
            <a:r>
              <a:rPr lang="en-US" b="1" dirty="0" smtClean="0"/>
              <a:t>(false);</a:t>
            </a:r>
          </a:p>
          <a:p>
            <a:r>
              <a:rPr lang="en-US" b="1" dirty="0" err="1" smtClean="0"/>
              <a:t>notifyDestroyed</a:t>
            </a:r>
            <a:r>
              <a:rPr lang="en-US" b="1" dirty="0" smtClean="0"/>
              <a:t>();}}}</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dirty="0" err="1" smtClean="0">
                <a:solidFill>
                  <a:srgbClr val="FF0000"/>
                </a:solidFill>
              </a:rPr>
              <a:t>ImageItem</a:t>
            </a:r>
            <a:r>
              <a:rPr lang="en-US" b="1" dirty="0" smtClean="0">
                <a:solidFill>
                  <a:srgbClr val="FF0000"/>
                </a:solidFill>
              </a:rPr>
              <a:t> Class</a:t>
            </a:r>
            <a:endParaRPr lang="en-US" b="1" dirty="0">
              <a:solidFill>
                <a:srgbClr val="FF0000"/>
              </a:solidFill>
            </a:endParaRPr>
          </a:p>
        </p:txBody>
      </p:sp>
      <p:sp>
        <p:nvSpPr>
          <p:cNvPr id="3" name="Content Placeholder 2"/>
          <p:cNvSpPr>
            <a:spLocks noGrp="1"/>
          </p:cNvSpPr>
          <p:nvPr>
            <p:ph idx="1"/>
          </p:nvPr>
        </p:nvSpPr>
        <p:spPr>
          <a:xfrm>
            <a:off x="0" y="609600"/>
            <a:ext cx="9144000" cy="5943600"/>
          </a:xfrm>
        </p:spPr>
        <p:txBody>
          <a:bodyPr>
            <a:normAutofit/>
          </a:bodyPr>
          <a:lstStyle/>
          <a:p>
            <a:r>
              <a:rPr lang="en-US" b="1" dirty="0" smtClean="0">
                <a:solidFill>
                  <a:srgbClr val="FF0000"/>
                </a:solidFill>
              </a:rPr>
              <a:t>There are two types of images that can be displayed. </a:t>
            </a:r>
          </a:p>
          <a:p>
            <a:r>
              <a:rPr lang="en-US" b="1" dirty="0" smtClean="0">
                <a:solidFill>
                  <a:srgbClr val="FF0000"/>
                </a:solidFill>
              </a:rPr>
              <a:t>These are immutable images and mutable images. An </a:t>
            </a:r>
            <a:r>
              <a:rPr lang="en-US" b="1" i="1" dirty="0" smtClean="0">
                <a:solidFill>
                  <a:srgbClr val="FF0000"/>
                </a:solidFill>
              </a:rPr>
              <a:t>immutable image is loaded from a file or other resource and cannot </a:t>
            </a:r>
            <a:r>
              <a:rPr lang="en-US" b="1" dirty="0" smtClean="0">
                <a:solidFill>
                  <a:srgbClr val="FF0000"/>
                </a:solidFill>
              </a:rPr>
              <a:t>be modified once the image is displayed. </a:t>
            </a:r>
          </a:p>
          <a:p>
            <a:r>
              <a:rPr lang="en-US" b="1" dirty="0" smtClean="0">
                <a:solidFill>
                  <a:srgbClr val="FF0000"/>
                </a:solidFill>
              </a:rPr>
              <a:t>Icons associated with </a:t>
            </a:r>
            <a:r>
              <a:rPr lang="en-US" b="1" dirty="0" err="1" smtClean="0">
                <a:solidFill>
                  <a:srgbClr val="FF0000"/>
                </a:solidFill>
              </a:rPr>
              <a:t>MIDlets</a:t>
            </a:r>
            <a:r>
              <a:rPr lang="en-US" b="1" dirty="0" smtClean="0">
                <a:solidFill>
                  <a:srgbClr val="FF0000"/>
                </a:solidFill>
              </a:rPr>
              <a:t> are immutable images. </a:t>
            </a:r>
          </a:p>
          <a:p>
            <a:r>
              <a:rPr lang="en-US" b="1" dirty="0" smtClean="0">
                <a:solidFill>
                  <a:srgbClr val="FF0000"/>
                </a:solidFill>
              </a:rPr>
              <a:t>A </a:t>
            </a:r>
            <a:r>
              <a:rPr lang="en-US" b="1" i="1" dirty="0" smtClean="0">
                <a:solidFill>
                  <a:srgbClr val="FF0000"/>
                </a:solidFill>
              </a:rPr>
              <a:t>mutable image is drawn on the screen using methods available in the Graphics </a:t>
            </a:r>
            <a:r>
              <a:rPr lang="en-US" b="1" dirty="0" smtClean="0">
                <a:solidFill>
                  <a:srgbClr val="FF0000"/>
                </a:solidFill>
              </a:rPr>
              <a:t>class.</a:t>
            </a:r>
          </a:p>
          <a:p>
            <a:endParaRPr lang="en-US" sz="2400" b="1"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12803505"/>
          </a:xfrm>
          <a:prstGeom prst="rect">
            <a:avLst/>
          </a:prstGeom>
        </p:spPr>
        <p:txBody>
          <a:bodyPr wrap="square">
            <a:spAutoFit/>
          </a:bodyPr>
          <a:lstStyle/>
          <a:p>
            <a:r>
              <a:rPr lang="en-US" sz="2800" b="1" dirty="0" smtClean="0">
                <a:sym typeface="Wingdings" pitchFamily="2" charset="2"/>
              </a:rPr>
              <a:t></a:t>
            </a:r>
            <a:r>
              <a:rPr lang="en-US" sz="2800" b="1" dirty="0" smtClean="0">
                <a:solidFill>
                  <a:srgbClr val="FF0000"/>
                </a:solidFill>
              </a:rPr>
              <a:t>An immutable image is drawn on a screen, and a mutable object is drawn on a canvas. As you learned at the beginning of the chapter, the Displayable class has two derived classes—</a:t>
            </a:r>
            <a:r>
              <a:rPr lang="en-US" sz="2800" b="1" dirty="0" smtClean="0"/>
              <a:t>the Screen class and the Canvas class</a:t>
            </a:r>
            <a:r>
              <a:rPr lang="en-US" sz="2800" b="1" dirty="0" smtClean="0">
                <a:solidFill>
                  <a:srgbClr val="FF0000"/>
                </a:solidFill>
              </a:rPr>
              <a:t>. </a:t>
            </a:r>
          </a:p>
          <a:p>
            <a:r>
              <a:rPr lang="en-US" sz="2800" b="1" dirty="0" smtClean="0">
                <a:solidFill>
                  <a:srgbClr val="FF0000"/>
                </a:solidFill>
                <a:sym typeface="Wingdings" pitchFamily="2" charset="2"/>
              </a:rPr>
              <a:t></a:t>
            </a:r>
            <a:r>
              <a:rPr lang="en-US" sz="2800" b="1" dirty="0" smtClean="0">
                <a:solidFill>
                  <a:srgbClr val="FF0000"/>
                </a:solidFill>
              </a:rPr>
              <a:t>Immutable images are displayed using an instance of the </a:t>
            </a:r>
            <a:r>
              <a:rPr lang="en-US" sz="2800" b="1" dirty="0" err="1" smtClean="0">
                <a:solidFill>
                  <a:srgbClr val="FF0000"/>
                </a:solidFill>
              </a:rPr>
              <a:t>ImageItem</a:t>
            </a:r>
            <a:r>
              <a:rPr lang="en-US" sz="2800" b="1" dirty="0" smtClean="0">
                <a:solidFill>
                  <a:srgbClr val="FF0000"/>
                </a:solidFill>
              </a:rPr>
              <a:t> class, which inherits from the Item class. </a:t>
            </a:r>
          </a:p>
          <a:p>
            <a:r>
              <a:rPr lang="en-US" sz="2800" b="1" dirty="0" smtClean="0">
                <a:solidFill>
                  <a:srgbClr val="FF0000"/>
                </a:solidFill>
                <a:sym typeface="Wingdings" pitchFamily="2" charset="2"/>
              </a:rPr>
              <a:t></a:t>
            </a:r>
            <a:r>
              <a:rPr lang="en-US" sz="2800" b="1" dirty="0" smtClean="0">
                <a:solidFill>
                  <a:srgbClr val="FF0000"/>
                </a:solidFill>
              </a:rPr>
              <a:t>Mutable images are displayed using the Graphics class, which is derived from the Canvas class.</a:t>
            </a:r>
          </a:p>
          <a:p>
            <a:r>
              <a:rPr lang="en-US" sz="2800" b="1" dirty="0" smtClean="0">
                <a:sym typeface="Wingdings" pitchFamily="2" charset="2"/>
              </a:rPr>
              <a:t></a:t>
            </a:r>
            <a:r>
              <a:rPr lang="en-US" sz="2800" b="1" dirty="0" smtClean="0"/>
              <a:t>The first step in displaying an immutable image is to create an instance of the Image class by calling the </a:t>
            </a:r>
            <a:r>
              <a:rPr lang="en-US" sz="2800" b="1" dirty="0" err="1" smtClean="0"/>
              <a:t>createImage</a:t>
            </a:r>
            <a:r>
              <a:rPr lang="en-US" sz="2800" b="1" dirty="0" smtClean="0"/>
              <a:t>() method. </a:t>
            </a:r>
          </a:p>
          <a:p>
            <a:r>
              <a:rPr lang="en-US" sz="2800" b="1" dirty="0" smtClean="0">
                <a:sym typeface="Wingdings" pitchFamily="2" charset="2"/>
              </a:rPr>
              <a:t></a:t>
            </a:r>
            <a:r>
              <a:rPr lang="en-US" sz="2800" b="1" dirty="0" smtClean="0"/>
              <a:t>The </a:t>
            </a:r>
            <a:r>
              <a:rPr lang="en-US" sz="2800" b="1" dirty="0" err="1" smtClean="0"/>
              <a:t>createImage</a:t>
            </a:r>
            <a:r>
              <a:rPr lang="en-US" sz="2800" b="1" dirty="0" smtClean="0"/>
              <a:t>() method requires  one parameter that contains the name of the file containing the image.</a:t>
            </a:r>
          </a:p>
          <a:p>
            <a:r>
              <a:rPr lang="en-US" sz="2800" b="1" dirty="0" smtClean="0">
                <a:sym typeface="Wingdings" pitchFamily="2" charset="2"/>
              </a:rPr>
              <a:t></a:t>
            </a:r>
            <a:r>
              <a:rPr lang="en-US" sz="2800" b="1" dirty="0" smtClean="0"/>
              <a:t> Make sure that you include the full path to the file in the parameter. The next step is to create an instance of the </a:t>
            </a:r>
            <a:r>
              <a:rPr lang="en-US" sz="2800" b="1" dirty="0" err="1" smtClean="0"/>
              <a:t>ImageItem</a:t>
            </a:r>
            <a:r>
              <a:rPr lang="en-US" sz="2800" b="1" dirty="0" smtClean="0"/>
              <a:t> class</a:t>
            </a:r>
            <a:r>
              <a:rPr lang="en-US" sz="2400" b="1" dirty="0" smtClean="0"/>
              <a:t>. </a:t>
            </a:r>
          </a:p>
          <a:p>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910953"/>
          </a:xfrm>
          <a:prstGeom prst="rect">
            <a:avLst/>
          </a:prstGeom>
        </p:spPr>
        <p:txBody>
          <a:bodyPr wrap="square">
            <a:spAutoFit/>
          </a:bodyPr>
          <a:lstStyle/>
          <a:p>
            <a:r>
              <a:rPr lang="en-US" sz="2400" b="1" dirty="0" smtClean="0">
                <a:sym typeface="Wingdings" pitchFamily="2" charset="2"/>
              </a:rPr>
              <a:t></a:t>
            </a:r>
            <a:r>
              <a:rPr lang="en-US" sz="2400" b="1" dirty="0" smtClean="0"/>
              <a:t>The constructor of the </a:t>
            </a:r>
            <a:r>
              <a:rPr lang="en-US" sz="2400" b="1" dirty="0" err="1" smtClean="0"/>
              <a:t>ImageItem</a:t>
            </a:r>
            <a:r>
              <a:rPr lang="en-US" sz="2400" b="1" dirty="0" smtClean="0"/>
              <a:t> class requires four parameters. </a:t>
            </a:r>
            <a:r>
              <a:rPr lang="en-US" sz="2400" b="1" dirty="0" smtClean="0">
                <a:solidFill>
                  <a:srgbClr val="FF0000"/>
                </a:solidFill>
              </a:rPr>
              <a:t>The first is a string that becomes the label for the image. </a:t>
            </a:r>
          </a:p>
          <a:p>
            <a:r>
              <a:rPr lang="en-US" sz="2400" b="1" dirty="0" smtClean="0">
                <a:solidFill>
                  <a:srgbClr val="FF0000"/>
                </a:solidFill>
                <a:sym typeface="Wingdings" pitchFamily="2" charset="2"/>
              </a:rPr>
              <a:t></a:t>
            </a:r>
            <a:r>
              <a:rPr lang="en-US" sz="2400" b="1" dirty="0" smtClean="0">
                <a:solidFill>
                  <a:srgbClr val="FF0000"/>
                </a:solidFill>
              </a:rPr>
              <a:t>The second parameter is reference to the instance of the Image class created in step one. </a:t>
            </a:r>
          </a:p>
          <a:p>
            <a:r>
              <a:rPr lang="en-US" sz="2400" b="1" dirty="0" smtClean="0">
                <a:solidFill>
                  <a:srgbClr val="FF0000"/>
                </a:solidFill>
                <a:sym typeface="Wingdings" pitchFamily="2" charset="2"/>
              </a:rPr>
              <a:t></a:t>
            </a:r>
            <a:r>
              <a:rPr lang="en-US" sz="2400" b="1" dirty="0" smtClean="0">
                <a:solidFill>
                  <a:srgbClr val="FF0000"/>
                </a:solidFill>
              </a:rPr>
              <a:t>The third parameter is the layout directive.</a:t>
            </a:r>
          </a:p>
          <a:p>
            <a:r>
              <a:rPr lang="en-US" sz="2400" b="1" dirty="0" smtClean="0">
                <a:solidFill>
                  <a:srgbClr val="FF0000"/>
                </a:solidFill>
                <a:sym typeface="Wingdings" pitchFamily="2" charset="2"/>
              </a:rPr>
              <a:t></a:t>
            </a:r>
            <a:r>
              <a:rPr lang="en-US" sz="2400" b="1" dirty="0" smtClean="0">
                <a:solidFill>
                  <a:srgbClr val="FF0000"/>
                </a:solidFill>
              </a:rPr>
              <a:t> And the last parameter is a string referred to as alternate text that is displayed in place of the image if for some reason the image</a:t>
            </a:r>
          </a:p>
          <a:p>
            <a:r>
              <a:rPr lang="en-US" sz="2400" b="1" dirty="0" smtClean="0">
                <a:solidFill>
                  <a:srgbClr val="FF0000"/>
                </a:solidFill>
              </a:rPr>
              <a:t>cannot be displayed by the device</a:t>
            </a:r>
            <a:r>
              <a:rPr lang="en-US" sz="2400" b="1" dirty="0" smtClean="0"/>
              <a:t>.</a:t>
            </a:r>
          </a:p>
          <a:p>
            <a:r>
              <a:rPr lang="en-US" sz="2400" b="1" dirty="0" smtClean="0">
                <a:sym typeface="Wingdings" pitchFamily="2" charset="2"/>
              </a:rPr>
              <a:t></a:t>
            </a:r>
            <a:r>
              <a:rPr lang="en-US" sz="2400" b="1" dirty="0" smtClean="0"/>
              <a:t> Some applications won’t require you to specify a label or alternate text; therefore, use a null as the value of the parameter in place</a:t>
            </a:r>
          </a:p>
          <a:p>
            <a:r>
              <a:rPr lang="en-US" sz="2400" b="1" dirty="0" smtClean="0"/>
              <a:t>of a string.</a:t>
            </a:r>
          </a:p>
          <a:p>
            <a:r>
              <a:rPr lang="en-US" sz="2400" b="1" dirty="0" smtClean="0">
                <a:sym typeface="Wingdings" pitchFamily="2" charset="2"/>
              </a:rPr>
              <a:t></a:t>
            </a:r>
            <a:r>
              <a:rPr lang="en-US" sz="2400" b="1" dirty="0" smtClean="0"/>
              <a:t>The layout directive is a request to the device’s application manager to position the image at a particular location on the screen. </a:t>
            </a:r>
          </a:p>
          <a:p>
            <a:r>
              <a:rPr lang="en-US" sz="2400" b="1" dirty="0" smtClean="0">
                <a:sym typeface="Wingdings" pitchFamily="2" charset="2"/>
              </a:rPr>
              <a:t></a:t>
            </a:r>
            <a:r>
              <a:rPr lang="en-US" sz="2400" b="1" dirty="0" smtClean="0"/>
              <a:t>The device’s application manager determines the actual location where the image appears.</a:t>
            </a:r>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
            <a:ext cx="9144000" cy="2590800"/>
          </a:xfrm>
          <a:prstGeom prst="rect">
            <a:avLst/>
          </a:prstGeom>
          <a:noFill/>
          <a:ln w="9525">
            <a:noFill/>
            <a:miter lim="800000"/>
            <a:headEnd/>
            <a:tailEnd/>
          </a:ln>
          <a:effectLst/>
        </p:spPr>
      </p:pic>
      <p:sp>
        <p:nvSpPr>
          <p:cNvPr id="3" name="Rectangle 2"/>
          <p:cNvSpPr/>
          <p:nvPr/>
        </p:nvSpPr>
        <p:spPr>
          <a:xfrm>
            <a:off x="0" y="2690336"/>
            <a:ext cx="9144000" cy="7478970"/>
          </a:xfrm>
          <a:prstGeom prst="rect">
            <a:avLst/>
          </a:prstGeom>
        </p:spPr>
        <p:txBody>
          <a:bodyPr wrap="square">
            <a:spAutoFit/>
          </a:bodyPr>
          <a:lstStyle/>
          <a:p>
            <a:r>
              <a:rPr lang="en-US" sz="2400" b="1" dirty="0" smtClean="0">
                <a:sym typeface="Wingdings" pitchFamily="2" charset="2"/>
              </a:rPr>
              <a:t></a:t>
            </a:r>
            <a:r>
              <a:rPr lang="en-US" sz="2400" b="1" dirty="0" smtClean="0"/>
              <a:t>The layout directive is a request to the device’s application manager to position the image at a particular location on the screen. </a:t>
            </a:r>
          </a:p>
          <a:p>
            <a:r>
              <a:rPr lang="en-US" sz="2400" b="1" dirty="0" smtClean="0">
                <a:sym typeface="Wingdings" pitchFamily="2" charset="2"/>
              </a:rPr>
              <a:t></a:t>
            </a:r>
            <a:r>
              <a:rPr lang="en-US" sz="2400" b="1" dirty="0" smtClean="0"/>
              <a:t>The device’s application manager determines the actual location where the image appears.</a:t>
            </a:r>
          </a:p>
          <a:p>
            <a:r>
              <a:rPr lang="en-US" sz="2400" b="1" dirty="0" smtClean="0">
                <a:sym typeface="Wingdings" pitchFamily="2" charset="2"/>
              </a:rPr>
              <a:t></a:t>
            </a:r>
            <a:r>
              <a:rPr lang="en-US" sz="2400" b="1" dirty="0" smtClean="0"/>
              <a:t>You can modify the image layout after the image is displayed on the screen by calling the </a:t>
            </a:r>
            <a:r>
              <a:rPr lang="en-US" sz="2400" b="1" dirty="0" err="1" smtClean="0">
                <a:solidFill>
                  <a:srgbClr val="FF0000"/>
                </a:solidFill>
              </a:rPr>
              <a:t>getLayout</a:t>
            </a:r>
            <a:r>
              <a:rPr lang="en-US" sz="2400" b="1" dirty="0" smtClean="0">
                <a:solidFill>
                  <a:srgbClr val="FF0000"/>
                </a:solidFill>
              </a:rPr>
              <a:t>() method and </a:t>
            </a:r>
            <a:r>
              <a:rPr lang="en-US" sz="2400" b="1" dirty="0" err="1" smtClean="0">
                <a:solidFill>
                  <a:srgbClr val="FF0000"/>
                </a:solidFill>
              </a:rPr>
              <a:t>setLayout</a:t>
            </a:r>
            <a:r>
              <a:rPr lang="en-US" sz="2400" b="1" dirty="0" smtClean="0">
                <a:solidFill>
                  <a:srgbClr val="FF0000"/>
                </a:solidFill>
              </a:rPr>
              <a:t>() method</a:t>
            </a:r>
            <a:r>
              <a:rPr lang="en-US" sz="2400" b="1" dirty="0" smtClean="0"/>
              <a:t>. </a:t>
            </a:r>
          </a:p>
          <a:p>
            <a:r>
              <a:rPr lang="en-US" sz="2400" b="1" dirty="0" smtClean="0">
                <a:sym typeface="Wingdings" pitchFamily="2" charset="2"/>
              </a:rPr>
              <a:t></a:t>
            </a:r>
            <a:r>
              <a:rPr lang="en-US" sz="2400" b="1" dirty="0" smtClean="0">
                <a:solidFill>
                  <a:srgbClr val="FF0000"/>
                </a:solidFill>
              </a:rPr>
              <a:t>The </a:t>
            </a:r>
            <a:r>
              <a:rPr lang="en-US" sz="2400" b="1" dirty="0" err="1" smtClean="0">
                <a:solidFill>
                  <a:srgbClr val="FF0000"/>
                </a:solidFill>
              </a:rPr>
              <a:t>getLayout</a:t>
            </a:r>
            <a:r>
              <a:rPr lang="en-US" sz="2400" b="1" dirty="0" smtClean="0">
                <a:solidFill>
                  <a:srgbClr val="FF0000"/>
                </a:solidFill>
              </a:rPr>
              <a:t>() method returns the current layout directive of an instance of an </a:t>
            </a:r>
            <a:r>
              <a:rPr lang="en-US" sz="2400" b="1" dirty="0" err="1" smtClean="0">
                <a:solidFill>
                  <a:srgbClr val="FF0000"/>
                </a:solidFill>
              </a:rPr>
              <a:t>ImageItem</a:t>
            </a:r>
            <a:r>
              <a:rPr lang="en-US" sz="2400" b="1" dirty="0" smtClean="0">
                <a:solidFill>
                  <a:srgbClr val="FF0000"/>
                </a:solidFill>
              </a:rPr>
              <a:t>. </a:t>
            </a:r>
          </a:p>
          <a:p>
            <a:r>
              <a:rPr lang="en-US" sz="2400" b="1" dirty="0" smtClean="0">
                <a:solidFill>
                  <a:srgbClr val="FF0000"/>
                </a:solidFill>
                <a:sym typeface="Wingdings" pitchFamily="2" charset="2"/>
              </a:rPr>
              <a:t></a:t>
            </a:r>
            <a:r>
              <a:rPr lang="en-US" sz="2400" b="1" dirty="0" smtClean="0">
                <a:solidFill>
                  <a:srgbClr val="FF0000"/>
                </a:solidFill>
              </a:rPr>
              <a:t>The </a:t>
            </a:r>
            <a:r>
              <a:rPr lang="en-US" sz="2400" b="1" dirty="0" err="1" smtClean="0">
                <a:solidFill>
                  <a:srgbClr val="FF0000"/>
                </a:solidFill>
              </a:rPr>
              <a:t>setLayout</a:t>
            </a:r>
            <a:r>
              <a:rPr lang="en-US" sz="2400" b="1" dirty="0" smtClean="0">
                <a:solidFill>
                  <a:srgbClr val="FF0000"/>
                </a:solidFill>
              </a:rPr>
              <a:t>() method replaces the current layout with a new layout whose directive is passed as a parameter to the </a:t>
            </a:r>
            <a:r>
              <a:rPr lang="en-US" sz="2400" b="1" dirty="0" err="1" smtClean="0">
                <a:solidFill>
                  <a:srgbClr val="FF0000"/>
                </a:solidFill>
              </a:rPr>
              <a:t>setLayout</a:t>
            </a:r>
            <a:r>
              <a:rPr lang="en-US" sz="2400" b="1" dirty="0" smtClean="0">
                <a:solidFill>
                  <a:srgbClr val="FF0000"/>
                </a:solidFill>
              </a:rPr>
              <a:t>() method</a:t>
            </a:r>
            <a:r>
              <a:rPr lang="en-US" sz="2400" dirty="0" smtClean="0">
                <a:solidFill>
                  <a:srgbClr val="FF0000"/>
                </a:solidFill>
              </a:rPr>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971961"/>
          </a:xfrm>
          <a:prstGeom prst="rect">
            <a:avLst/>
          </a:prstGeom>
        </p:spPr>
        <p:txBody>
          <a:bodyPr wrap="square">
            <a:spAutoFit/>
          </a:bodyPr>
          <a:lstStyle/>
          <a:p>
            <a:r>
              <a:rPr lang="en-US" sz="2400" b="1" dirty="0" smtClean="0">
                <a:sym typeface="Wingdings" pitchFamily="2" charset="2"/>
              </a:rPr>
              <a:t></a:t>
            </a:r>
            <a:r>
              <a:rPr lang="en-US" sz="2400" b="1" dirty="0" smtClean="0"/>
              <a:t>Likewise, you can modify the label and alternate text associated with an image by calling the </a:t>
            </a:r>
            <a:r>
              <a:rPr lang="en-US" sz="2400" b="1" dirty="0" err="1" smtClean="0">
                <a:solidFill>
                  <a:srgbClr val="FF0000"/>
                </a:solidFill>
              </a:rPr>
              <a:t>getLabel</a:t>
            </a:r>
            <a:r>
              <a:rPr lang="en-US" sz="2400" b="1" dirty="0" smtClean="0">
                <a:solidFill>
                  <a:srgbClr val="FF0000"/>
                </a:solidFill>
              </a:rPr>
              <a:t>() method, </a:t>
            </a:r>
            <a:r>
              <a:rPr lang="en-US" sz="2400" b="1" dirty="0" err="1" smtClean="0">
                <a:solidFill>
                  <a:srgbClr val="FF0000"/>
                </a:solidFill>
              </a:rPr>
              <a:t>setLabel</a:t>
            </a:r>
            <a:r>
              <a:rPr lang="en-US" sz="2400" b="1" dirty="0" smtClean="0">
                <a:solidFill>
                  <a:srgbClr val="FF0000"/>
                </a:solidFill>
              </a:rPr>
              <a:t> method, </a:t>
            </a:r>
            <a:r>
              <a:rPr lang="en-US" sz="2400" b="1" dirty="0" err="1" smtClean="0">
                <a:solidFill>
                  <a:srgbClr val="FF0000"/>
                </a:solidFill>
              </a:rPr>
              <a:t>getAltText</a:t>
            </a:r>
            <a:r>
              <a:rPr lang="en-US" sz="2400" b="1" dirty="0" smtClean="0">
                <a:solidFill>
                  <a:srgbClr val="FF0000"/>
                </a:solidFill>
              </a:rPr>
              <a:t>() method, and </a:t>
            </a:r>
            <a:r>
              <a:rPr lang="en-US" sz="2400" b="1" dirty="0" err="1" smtClean="0">
                <a:solidFill>
                  <a:srgbClr val="FF0000"/>
                </a:solidFill>
              </a:rPr>
              <a:t>setAltText</a:t>
            </a:r>
            <a:r>
              <a:rPr lang="en-US" sz="2400" b="1" dirty="0" smtClean="0">
                <a:solidFill>
                  <a:srgbClr val="FF0000"/>
                </a:solidFill>
              </a:rPr>
              <a:t>() method. </a:t>
            </a:r>
          </a:p>
          <a:p>
            <a:r>
              <a:rPr lang="en-US" sz="2400" b="1" dirty="0" smtClean="0">
                <a:sym typeface="Wingdings" pitchFamily="2" charset="2"/>
              </a:rPr>
              <a:t></a:t>
            </a:r>
            <a:r>
              <a:rPr lang="en-US" sz="2400" b="1" dirty="0" smtClean="0"/>
              <a:t>The </a:t>
            </a:r>
            <a:r>
              <a:rPr lang="en-US" sz="2400" b="1" dirty="0" err="1" smtClean="0"/>
              <a:t>getLabel</a:t>
            </a:r>
            <a:r>
              <a:rPr lang="en-US" sz="2400" b="1" dirty="0" smtClean="0"/>
              <a:t>() and </a:t>
            </a:r>
            <a:r>
              <a:rPr lang="en-US" sz="2400" b="1" dirty="0" err="1" smtClean="0"/>
              <a:t>getAltText</a:t>
            </a:r>
            <a:r>
              <a:rPr lang="en-US" sz="2400" b="1" dirty="0" smtClean="0"/>
              <a:t>() methods retrieve the current label and alternate text, and the </a:t>
            </a:r>
            <a:r>
              <a:rPr lang="en-US" sz="2400" b="1" dirty="0" err="1" smtClean="0"/>
              <a:t>setLabel</a:t>
            </a:r>
            <a:r>
              <a:rPr lang="en-US" sz="2400" b="1" dirty="0" smtClean="0"/>
              <a:t>() and </a:t>
            </a:r>
            <a:r>
              <a:rPr lang="en-US" sz="2400" b="1" dirty="0" err="1" smtClean="0"/>
              <a:t>setAltText</a:t>
            </a:r>
            <a:r>
              <a:rPr lang="en-US" sz="2400" b="1" dirty="0" smtClean="0"/>
              <a:t>() methods are called to replace them.</a:t>
            </a:r>
          </a:p>
          <a:p>
            <a:r>
              <a:rPr lang="en-US" sz="2400" b="1" dirty="0" smtClean="0">
                <a:sym typeface="Wingdings" pitchFamily="2" charset="2"/>
              </a:rPr>
              <a:t></a:t>
            </a:r>
            <a:r>
              <a:rPr lang="en-US" sz="2400" b="1" dirty="0" smtClean="0"/>
              <a:t> Both the </a:t>
            </a:r>
            <a:r>
              <a:rPr lang="en-US" sz="2400" b="1" dirty="0" err="1" smtClean="0"/>
              <a:t>setLabel</a:t>
            </a:r>
            <a:r>
              <a:rPr lang="en-US" sz="2400" b="1" dirty="0" smtClean="0"/>
              <a:t>() and </a:t>
            </a:r>
            <a:r>
              <a:rPr lang="en-US" sz="2400" b="1" dirty="0" err="1" smtClean="0"/>
              <a:t>setAltText</a:t>
            </a:r>
            <a:r>
              <a:rPr lang="en-US" sz="2400" b="1" dirty="0" smtClean="0"/>
              <a:t>() methods require one parameter, which is the replacement text.</a:t>
            </a:r>
          </a:p>
          <a:p>
            <a:r>
              <a:rPr lang="en-US" sz="2400" b="1" dirty="0" smtClean="0">
                <a:sym typeface="Wingdings" pitchFamily="2" charset="2"/>
              </a:rPr>
              <a:t></a:t>
            </a:r>
            <a:r>
              <a:rPr lang="en-US" sz="2400" b="1" dirty="0" smtClean="0"/>
              <a:t>The image itself is replaceable by calling </a:t>
            </a:r>
            <a:r>
              <a:rPr lang="en-US" sz="2400" b="1" dirty="0" smtClean="0">
                <a:solidFill>
                  <a:srgbClr val="FF0000"/>
                </a:solidFill>
              </a:rPr>
              <a:t>the </a:t>
            </a:r>
            <a:r>
              <a:rPr lang="en-US" sz="2400" b="1" dirty="0" err="1" smtClean="0">
                <a:solidFill>
                  <a:srgbClr val="FF0000"/>
                </a:solidFill>
              </a:rPr>
              <a:t>getImage</a:t>
            </a:r>
            <a:r>
              <a:rPr lang="en-US" sz="2400" b="1" dirty="0" smtClean="0">
                <a:solidFill>
                  <a:srgbClr val="FF0000"/>
                </a:solidFill>
              </a:rPr>
              <a:t>() method and the </a:t>
            </a:r>
            <a:r>
              <a:rPr lang="en-US" sz="2400" b="1" dirty="0" err="1" smtClean="0">
                <a:solidFill>
                  <a:srgbClr val="FF0000"/>
                </a:solidFill>
              </a:rPr>
              <a:t>setImage</a:t>
            </a:r>
            <a:r>
              <a:rPr lang="en-US" sz="2400" b="1" dirty="0" smtClean="0">
                <a:solidFill>
                  <a:srgbClr val="FF0000"/>
                </a:solidFill>
              </a:rPr>
              <a:t>() method. </a:t>
            </a:r>
          </a:p>
          <a:p>
            <a:r>
              <a:rPr lang="en-US" sz="2400" b="1" dirty="0" smtClean="0">
                <a:sym typeface="Wingdings" pitchFamily="2" charset="2"/>
              </a:rPr>
              <a:t></a:t>
            </a:r>
            <a:r>
              <a:rPr lang="en-US" sz="2400" b="1" dirty="0" smtClean="0"/>
              <a:t>The </a:t>
            </a:r>
            <a:r>
              <a:rPr lang="en-US" sz="2400" b="1" dirty="0" err="1" smtClean="0"/>
              <a:t>getImage</a:t>
            </a:r>
            <a:r>
              <a:rPr lang="en-US" sz="2400" b="1" dirty="0" smtClean="0"/>
              <a:t>() method fetches the current image associated with the instance of the </a:t>
            </a:r>
            <a:r>
              <a:rPr lang="en-US" sz="2400" b="1" dirty="0" err="1" smtClean="0"/>
              <a:t>ImageItem</a:t>
            </a:r>
            <a:r>
              <a:rPr lang="en-US" sz="2400" b="1" dirty="0" smtClean="0"/>
              <a:t>, and the </a:t>
            </a:r>
            <a:r>
              <a:rPr lang="en-US" sz="2400" b="1" dirty="0" err="1" smtClean="0"/>
              <a:t>setImage</a:t>
            </a:r>
            <a:r>
              <a:rPr lang="en-US" sz="2400" b="1" dirty="0" smtClean="0"/>
              <a:t>() method associates a new image with the instance.</a:t>
            </a:r>
          </a:p>
          <a:p>
            <a:r>
              <a:rPr lang="en-US" sz="2400" b="1" dirty="0" smtClean="0">
                <a:sym typeface="Wingdings" pitchFamily="2" charset="2"/>
              </a:rPr>
              <a:t></a:t>
            </a:r>
            <a:r>
              <a:rPr lang="en-US" sz="2400" b="1" dirty="0" smtClean="0"/>
              <a:t>The </a:t>
            </a:r>
            <a:r>
              <a:rPr lang="en-US" sz="2400" b="1" dirty="0" err="1" smtClean="0"/>
              <a:t>setImage</a:t>
            </a:r>
            <a:r>
              <a:rPr lang="en-US" sz="2400" b="1" dirty="0" smtClean="0"/>
              <a:t>() method requires you to pass it an instance of an Image class. </a:t>
            </a:r>
          </a:p>
          <a:p>
            <a:r>
              <a:rPr lang="en-US" sz="2400" b="1" dirty="0" smtClean="0">
                <a:sym typeface="Wingdings" pitchFamily="2" charset="2"/>
              </a:rPr>
              <a:t></a:t>
            </a:r>
            <a:r>
              <a:rPr lang="en-US" sz="2400" b="1" dirty="0" smtClean="0"/>
              <a:t>Therefore, you’ll need to create a new instance of the Image class for the new image before calling the </a:t>
            </a:r>
            <a:r>
              <a:rPr lang="en-US" sz="2400" b="1" dirty="0" err="1" smtClean="0"/>
              <a:t>setImage</a:t>
            </a:r>
            <a:r>
              <a:rPr lang="en-US" sz="2400" b="1" dirty="0" smtClean="0"/>
              <a:t>() method.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6858000" cy="8217634"/>
          </a:xfrm>
          <a:prstGeom prst="rect">
            <a:avLst/>
          </a:prstGeom>
        </p:spPr>
        <p:txBody>
          <a:bodyPr wrap="square">
            <a:spAutoFit/>
          </a:bodyPr>
          <a:lstStyle/>
          <a:p>
            <a:r>
              <a:rPr lang="en-US" sz="2400" b="1" dirty="0" err="1" smtClean="0"/>
              <a:t>MIDlet</a:t>
            </a:r>
            <a:r>
              <a:rPr lang="en-US" sz="2400" b="1" dirty="0" smtClean="0"/>
              <a:t>-Name: </a:t>
            </a:r>
            <a:r>
              <a:rPr lang="en-US" sz="2400" b="1" dirty="0" err="1" smtClean="0"/>
              <a:t>ImmutableImage</a:t>
            </a:r>
            <a:endParaRPr lang="en-US" sz="2400" b="1" dirty="0" smtClean="0"/>
          </a:p>
          <a:p>
            <a:r>
              <a:rPr lang="en-US" sz="2400" b="1" dirty="0" err="1" smtClean="0"/>
              <a:t>MIDlet</a:t>
            </a:r>
            <a:r>
              <a:rPr lang="en-US" sz="2400" b="1" dirty="0" smtClean="0"/>
              <a:t>-Version: 1.0</a:t>
            </a:r>
          </a:p>
          <a:p>
            <a:r>
              <a:rPr lang="en-US" sz="2400" b="1" dirty="0" err="1" smtClean="0"/>
              <a:t>MIDlet</a:t>
            </a:r>
            <a:r>
              <a:rPr lang="en-US" sz="2400" b="1" dirty="0" smtClean="0"/>
              <a:t>-Vendor: </a:t>
            </a:r>
            <a:r>
              <a:rPr lang="en-US" sz="2400" b="1" dirty="0" err="1" smtClean="0"/>
              <a:t>MyCompany</a:t>
            </a:r>
            <a:endParaRPr lang="en-US" sz="2400" b="1" dirty="0" smtClean="0"/>
          </a:p>
          <a:p>
            <a:r>
              <a:rPr lang="en-US" sz="2400" b="1" dirty="0" err="1" smtClean="0"/>
              <a:t>MIDlet</a:t>
            </a:r>
            <a:r>
              <a:rPr lang="en-US" sz="2400" b="1" dirty="0" smtClean="0"/>
              <a:t>-Jar-URL: ImmutableImage.jar</a:t>
            </a:r>
          </a:p>
          <a:p>
            <a:r>
              <a:rPr lang="en-US" sz="2400" b="1" dirty="0" smtClean="0"/>
              <a:t>MIDlet-1: </a:t>
            </a:r>
            <a:r>
              <a:rPr lang="en-US" sz="2400" b="1" dirty="0" err="1" smtClean="0"/>
              <a:t>ImmutableImage</a:t>
            </a:r>
            <a:r>
              <a:rPr lang="en-US" sz="2400" b="1" dirty="0" smtClean="0"/>
              <a:t>, , </a:t>
            </a:r>
            <a:r>
              <a:rPr lang="en-US" sz="2400" b="1" dirty="0" err="1" smtClean="0"/>
              <a:t>ImmutableImage</a:t>
            </a:r>
            <a:endParaRPr lang="en-US" sz="2400" b="1" dirty="0" smtClean="0"/>
          </a:p>
          <a:p>
            <a:r>
              <a:rPr lang="en-US" sz="2400" b="1" dirty="0" err="1" smtClean="0"/>
              <a:t>MicroEdition</a:t>
            </a:r>
            <a:r>
              <a:rPr lang="en-US" sz="2400" b="1" dirty="0" smtClean="0"/>
              <a:t>-Configuration: CLDC-1.0</a:t>
            </a:r>
          </a:p>
          <a:p>
            <a:r>
              <a:rPr lang="en-US" sz="2400" b="1" dirty="0" err="1" smtClean="0"/>
              <a:t>MicroEdition</a:t>
            </a:r>
            <a:r>
              <a:rPr lang="en-US" sz="2400" b="1" dirty="0" smtClean="0"/>
              <a:t>-Profile: MIDP-1.0</a:t>
            </a:r>
          </a:p>
          <a:p>
            <a:r>
              <a:rPr lang="en-US" sz="2400" b="1" dirty="0" err="1" smtClean="0"/>
              <a:t>MIDlet</a:t>
            </a:r>
            <a:r>
              <a:rPr lang="en-US" sz="2400" b="1" dirty="0" smtClean="0"/>
              <a:t>-JAR-SIZE: 100</a:t>
            </a:r>
          </a:p>
          <a:p>
            <a:r>
              <a:rPr lang="en-US" sz="2400" b="1" dirty="0" smtClean="0"/>
              <a:t>import </a:t>
            </a:r>
            <a:r>
              <a:rPr lang="en-US" sz="2400" b="1" dirty="0" err="1" smtClean="0"/>
              <a:t>javax.microedition.midlet</a:t>
            </a:r>
            <a:r>
              <a:rPr lang="en-US" sz="2400" b="1" dirty="0" smtClean="0"/>
              <a:t>.*;</a:t>
            </a:r>
          </a:p>
          <a:p>
            <a:r>
              <a:rPr lang="en-US" sz="2400" b="1" dirty="0" smtClean="0"/>
              <a:t>import </a:t>
            </a:r>
            <a:r>
              <a:rPr lang="en-US" sz="2400" b="1" dirty="0" err="1" smtClean="0"/>
              <a:t>javax.microedition.lcdui</a:t>
            </a:r>
            <a:r>
              <a:rPr lang="en-US" sz="2400" b="1" dirty="0" smtClean="0"/>
              <a:t>.*;</a:t>
            </a:r>
          </a:p>
          <a:p>
            <a:r>
              <a:rPr lang="en-US" sz="2400" b="1" dirty="0" smtClean="0"/>
              <a:t>public class </a:t>
            </a:r>
            <a:r>
              <a:rPr lang="en-US" sz="2400" b="1" dirty="0" err="1" smtClean="0"/>
              <a:t>ImmutableImage</a:t>
            </a:r>
            <a:r>
              <a:rPr lang="en-US" sz="2400" b="1" dirty="0" smtClean="0"/>
              <a:t> extends </a:t>
            </a:r>
            <a:r>
              <a:rPr lang="en-US" sz="2400" b="1" dirty="0" err="1" smtClean="0"/>
              <a:t>MIDlet</a:t>
            </a:r>
            <a:endParaRPr lang="en-US" sz="2400" b="1" dirty="0" smtClean="0"/>
          </a:p>
          <a:p>
            <a:r>
              <a:rPr lang="en-US" sz="2400" b="1" dirty="0" smtClean="0"/>
              <a:t>implements </a:t>
            </a:r>
            <a:r>
              <a:rPr lang="en-US" sz="2400" b="1" dirty="0" err="1" smtClean="0"/>
              <a:t>CommandListener</a:t>
            </a:r>
            <a:endParaRPr lang="en-US" sz="2400" b="1" dirty="0" smtClean="0"/>
          </a:p>
          <a:p>
            <a:r>
              <a:rPr lang="en-US" sz="2400" b="1" dirty="0" smtClean="0"/>
              <a:t>{ private Display </a:t>
            </a:r>
            <a:r>
              <a:rPr lang="en-US" sz="2400" b="1" dirty="0" err="1" smtClean="0"/>
              <a:t>display</a:t>
            </a:r>
            <a:r>
              <a:rPr lang="en-US" sz="2400" b="1" dirty="0" smtClean="0"/>
              <a:t>;</a:t>
            </a:r>
          </a:p>
          <a:p>
            <a:r>
              <a:rPr lang="en-US" sz="2400" b="1" dirty="0" smtClean="0"/>
              <a:t>private Form </a:t>
            </a:r>
            <a:r>
              <a:rPr lang="en-US" sz="2400" b="1" dirty="0" err="1" smtClean="0"/>
              <a:t>form</a:t>
            </a:r>
            <a:r>
              <a:rPr lang="en-US" sz="2400" b="1" dirty="0" smtClean="0"/>
              <a:t>;</a:t>
            </a:r>
          </a:p>
          <a:p>
            <a:r>
              <a:rPr lang="en-US" sz="2400" b="1" dirty="0" smtClean="0"/>
              <a:t>private Command exit;</a:t>
            </a:r>
          </a:p>
          <a:p>
            <a:r>
              <a:rPr lang="en-US" sz="2400" b="1" dirty="0" smtClean="0"/>
              <a:t>private Image </a:t>
            </a:r>
            <a:r>
              <a:rPr lang="en-US" sz="2400" b="1" dirty="0" err="1" smtClean="0"/>
              <a:t>image</a:t>
            </a:r>
            <a:r>
              <a:rPr lang="en-US" sz="2400" b="1" dirty="0" smtClean="0"/>
              <a:t>;</a:t>
            </a:r>
          </a:p>
          <a:p>
            <a:r>
              <a:rPr lang="en-US" sz="2400" b="1" dirty="0" smtClean="0"/>
              <a:t>private </a:t>
            </a:r>
            <a:r>
              <a:rPr lang="en-US" sz="2400" b="1" dirty="0" err="1" smtClean="0"/>
              <a:t>ImageItem</a:t>
            </a:r>
            <a:r>
              <a:rPr lang="en-US" sz="2400" b="1" dirty="0" smtClean="0"/>
              <a:t> </a:t>
            </a:r>
            <a:r>
              <a:rPr lang="en-US" sz="2400" b="1" dirty="0" err="1" smtClean="0"/>
              <a:t>imageItem</a:t>
            </a:r>
            <a:r>
              <a:rPr lang="en-US" sz="2400" b="1" dirty="0" smtClean="0"/>
              <a:t>;</a:t>
            </a:r>
          </a:p>
          <a:p>
            <a:r>
              <a:rPr lang="en-US" sz="2400" b="1" dirty="0" smtClean="0"/>
              <a:t>public </a:t>
            </a:r>
            <a:r>
              <a:rPr lang="en-US" sz="2400" b="1" dirty="0" err="1" smtClean="0"/>
              <a:t>ImmutableImage</a:t>
            </a:r>
            <a:r>
              <a:rPr lang="en-US" sz="2400" b="1" dirty="0" smtClean="0"/>
              <a:t>()</a:t>
            </a:r>
          </a:p>
          <a:p>
            <a:r>
              <a:rPr lang="en-US" sz="2400" b="1" dirty="0" smtClean="0"/>
              <a:t>{</a:t>
            </a:r>
            <a:endParaRPr lang="en-US" b="1"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653"/>
            <a:ext cx="9144000" cy="7755969"/>
          </a:xfrm>
          <a:prstGeom prst="rect">
            <a:avLst/>
          </a:prstGeom>
        </p:spPr>
        <p:txBody>
          <a:bodyPr wrap="square">
            <a:spAutoFit/>
          </a:bodyPr>
          <a:lstStyle/>
          <a:p>
            <a:r>
              <a:rPr lang="en-US" sz="2000" b="1" dirty="0" smtClean="0"/>
              <a:t>display = </a:t>
            </a:r>
            <a:r>
              <a:rPr lang="en-US" sz="2000" b="1" dirty="0" err="1" smtClean="0"/>
              <a:t>Display.getDisplay</a:t>
            </a:r>
            <a:r>
              <a:rPr lang="en-US" sz="2000" b="1" dirty="0" smtClean="0"/>
              <a:t>(this);</a:t>
            </a:r>
          </a:p>
          <a:p>
            <a:r>
              <a:rPr lang="en-US" sz="2000" b="1" dirty="0" smtClean="0"/>
              <a:t>exit = new Command("Exit", </a:t>
            </a:r>
            <a:r>
              <a:rPr lang="en-US" sz="2000" b="1" dirty="0" err="1" smtClean="0"/>
              <a:t>Command.EXIT</a:t>
            </a:r>
            <a:r>
              <a:rPr lang="en-US" sz="2000" b="1" dirty="0" smtClean="0"/>
              <a:t>, 1);</a:t>
            </a:r>
          </a:p>
          <a:p>
            <a:r>
              <a:rPr lang="en-US" sz="2000" b="1" dirty="0" smtClean="0"/>
              <a:t>form = new Form("Immutable Image Example");</a:t>
            </a:r>
          </a:p>
          <a:p>
            <a:r>
              <a:rPr lang="en-US" sz="2000" b="1" dirty="0" err="1" smtClean="0"/>
              <a:t>form.addCommand</a:t>
            </a:r>
            <a:r>
              <a:rPr lang="en-US" sz="2000" b="1" dirty="0" smtClean="0"/>
              <a:t>(exit);</a:t>
            </a:r>
          </a:p>
          <a:p>
            <a:r>
              <a:rPr lang="en-US" sz="2000" b="1" dirty="0" err="1" smtClean="0"/>
              <a:t>form.setCommandListener</a:t>
            </a:r>
            <a:r>
              <a:rPr lang="en-US" sz="2000" b="1" dirty="0" smtClean="0"/>
              <a:t>(this);</a:t>
            </a:r>
          </a:p>
          <a:p>
            <a:r>
              <a:rPr lang="en-US" sz="2000" b="1" dirty="0" smtClean="0"/>
              <a:t>try</a:t>
            </a:r>
          </a:p>
          <a:p>
            <a:r>
              <a:rPr lang="en-US" sz="2000" b="1" dirty="0" smtClean="0"/>
              <a:t>{</a:t>
            </a:r>
          </a:p>
          <a:p>
            <a:r>
              <a:rPr lang="en-US" sz="2000" b="1" dirty="0" smtClean="0"/>
              <a:t>image = </a:t>
            </a:r>
            <a:r>
              <a:rPr lang="en-US" sz="2000" b="1" dirty="0" err="1" smtClean="0"/>
              <a:t>Image.createImage</a:t>
            </a:r>
            <a:r>
              <a:rPr lang="en-US" sz="2000" b="1" dirty="0" smtClean="0"/>
              <a:t>("myimage.png");</a:t>
            </a:r>
          </a:p>
          <a:p>
            <a:r>
              <a:rPr lang="en-US" sz="2000" b="1" dirty="0" err="1" smtClean="0"/>
              <a:t>imageItem</a:t>
            </a:r>
            <a:r>
              <a:rPr lang="en-US" sz="2000" b="1" dirty="0" smtClean="0"/>
              <a:t> = new </a:t>
            </a:r>
            <a:r>
              <a:rPr lang="en-US" sz="2000" b="1" dirty="0" err="1" smtClean="0"/>
              <a:t>ImageItem</a:t>
            </a:r>
            <a:r>
              <a:rPr lang="en-US" sz="2000" b="1" dirty="0" smtClean="0"/>
              <a:t>(null, image,</a:t>
            </a:r>
          </a:p>
          <a:p>
            <a:r>
              <a:rPr lang="en-US" sz="2000" b="1" dirty="0" err="1" smtClean="0"/>
              <a:t>ImageItem.LAYOUT_NEWLINE_BEFORE</a:t>
            </a:r>
            <a:r>
              <a:rPr lang="en-US" sz="2000" b="1" dirty="0" smtClean="0"/>
              <a:t> |</a:t>
            </a:r>
          </a:p>
          <a:p>
            <a:r>
              <a:rPr lang="en-US" sz="2000" b="1" dirty="0" err="1" smtClean="0"/>
              <a:t>ImageItem.LAYOUT_LEFT</a:t>
            </a:r>
            <a:r>
              <a:rPr lang="en-US" sz="2000" b="1" dirty="0" smtClean="0"/>
              <a:t> |</a:t>
            </a:r>
          </a:p>
          <a:p>
            <a:r>
              <a:rPr lang="en-US" sz="2000" b="1" dirty="0" err="1" smtClean="0"/>
              <a:t>ImageItem.LAYOUT_NEWLINE_AFTER</a:t>
            </a:r>
            <a:r>
              <a:rPr lang="en-US" sz="2000" b="1" dirty="0" smtClean="0"/>
              <a:t>, "My Image");</a:t>
            </a:r>
          </a:p>
          <a:p>
            <a:r>
              <a:rPr lang="en-US" sz="2000" b="1" dirty="0" err="1" smtClean="0"/>
              <a:t>form.append</a:t>
            </a:r>
            <a:r>
              <a:rPr lang="en-US" sz="2000" b="1" dirty="0" smtClean="0"/>
              <a:t>(</a:t>
            </a:r>
            <a:r>
              <a:rPr lang="en-US" sz="2000" b="1" dirty="0" err="1" smtClean="0"/>
              <a:t>imageItem</a:t>
            </a:r>
            <a:r>
              <a:rPr lang="en-US" sz="2000" b="1" dirty="0" smtClean="0"/>
              <a:t>);</a:t>
            </a:r>
          </a:p>
          <a:p>
            <a:r>
              <a:rPr lang="en-US" sz="2000" b="1" dirty="0" smtClean="0"/>
              <a:t>}</a:t>
            </a:r>
          </a:p>
          <a:p>
            <a:r>
              <a:rPr lang="en-US" sz="2000" b="1" dirty="0" smtClean="0"/>
              <a:t>catch (</a:t>
            </a:r>
            <a:r>
              <a:rPr lang="en-US" sz="2000" b="1" dirty="0" err="1" smtClean="0"/>
              <a:t>java.io.IOException</a:t>
            </a:r>
            <a:r>
              <a:rPr lang="en-US" sz="2000" b="1" dirty="0" smtClean="0"/>
              <a:t> error)</a:t>
            </a:r>
          </a:p>
          <a:p>
            <a:r>
              <a:rPr lang="en-US" sz="2000" b="1" dirty="0" smtClean="0"/>
              <a:t>{</a:t>
            </a:r>
          </a:p>
          <a:p>
            <a:r>
              <a:rPr lang="en-US" sz="2000" b="1" dirty="0" smtClean="0"/>
              <a:t>Alert </a:t>
            </a:r>
            <a:r>
              <a:rPr lang="en-US" sz="2000" b="1" dirty="0" err="1" smtClean="0"/>
              <a:t>alert</a:t>
            </a:r>
            <a:r>
              <a:rPr lang="en-US" sz="2000" b="1" dirty="0" smtClean="0"/>
              <a:t> = new Alert("Error", "Cannot load myimage.png.",</a:t>
            </a:r>
          </a:p>
          <a:p>
            <a:r>
              <a:rPr lang="en-US" sz="2000" b="1" dirty="0" smtClean="0"/>
              <a:t>null, null);</a:t>
            </a:r>
          </a:p>
          <a:p>
            <a:r>
              <a:rPr lang="en-US" sz="2000" b="1" dirty="0" err="1" smtClean="0"/>
              <a:t>alert.setTimeout</a:t>
            </a:r>
            <a:r>
              <a:rPr lang="en-US" sz="2000" b="1" dirty="0" smtClean="0"/>
              <a:t>(</a:t>
            </a:r>
            <a:r>
              <a:rPr lang="en-US" sz="2000" b="1" dirty="0" err="1" smtClean="0"/>
              <a:t>Alert.FOREVER</a:t>
            </a:r>
            <a:r>
              <a:rPr lang="en-US" sz="2000" b="1" dirty="0" smtClean="0"/>
              <a:t>);</a:t>
            </a:r>
          </a:p>
          <a:p>
            <a:r>
              <a:rPr lang="en-US" sz="2000" b="1" dirty="0" err="1" smtClean="0"/>
              <a:t>alert.setType</a:t>
            </a:r>
            <a:r>
              <a:rPr lang="en-US" sz="2000" b="1" dirty="0" smtClean="0"/>
              <a:t>(</a:t>
            </a:r>
            <a:r>
              <a:rPr lang="en-US" sz="2000" b="1" dirty="0" err="1" smtClean="0"/>
              <a:t>AlertType.ERROR</a:t>
            </a:r>
            <a:r>
              <a:rPr lang="en-US" sz="2000" b="1" dirty="0" smtClean="0"/>
              <a:t>);</a:t>
            </a:r>
          </a:p>
          <a:p>
            <a:r>
              <a:rPr lang="en-US" sz="2000" b="1" dirty="0" err="1" smtClean="0"/>
              <a:t>display.setCurrent</a:t>
            </a:r>
            <a:r>
              <a:rPr lang="en-US" sz="2000" b="1" dirty="0" smtClean="0"/>
              <a:t>(alert);</a:t>
            </a:r>
          </a:p>
          <a:p>
            <a:endParaRPr lang="en-US" sz="2000" b="1" dirty="0" smtClean="0"/>
          </a:p>
          <a:p>
            <a:endParaRPr lang="en-US" sz="2000" b="1" dirty="0" smtClean="0"/>
          </a:p>
          <a:p>
            <a:endParaRPr lang="en-US" sz="2000" b="1" dirty="0" smtClean="0"/>
          </a:p>
          <a:p>
            <a:endParaRPr lang="en-US" sz="2000" b="1"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610600" cy="6555641"/>
          </a:xfrm>
          <a:prstGeom prst="rect">
            <a:avLst/>
          </a:prstGeom>
        </p:spPr>
        <p:txBody>
          <a:bodyPr wrap="square">
            <a:spAutoFit/>
          </a:bodyPr>
          <a:lstStyle/>
          <a:p>
            <a:r>
              <a:rPr lang="en-US" sz="2000" b="1" dirty="0" smtClean="0"/>
              <a:t>}</a:t>
            </a:r>
          </a:p>
          <a:p>
            <a:r>
              <a:rPr lang="en-US" sz="2000" b="1" dirty="0" smtClean="0"/>
              <a:t>}</a:t>
            </a:r>
          </a:p>
          <a:p>
            <a:r>
              <a:rPr lang="en-US" sz="2000" b="1" dirty="0" smtClean="0"/>
              <a:t>public void </a:t>
            </a:r>
            <a:r>
              <a:rPr lang="en-US" sz="2000" b="1" dirty="0" err="1" smtClean="0"/>
              <a:t>startApp</a:t>
            </a:r>
            <a:r>
              <a:rPr lang="en-US" sz="2000" b="1" dirty="0" smtClean="0"/>
              <a:t>()</a:t>
            </a:r>
          </a:p>
          <a:p>
            <a:r>
              <a:rPr lang="en-US" sz="2000" b="1" dirty="0" smtClean="0"/>
              <a:t>{</a:t>
            </a:r>
          </a:p>
          <a:p>
            <a:r>
              <a:rPr lang="en-US" sz="2000" b="1" dirty="0" err="1" smtClean="0"/>
              <a:t>display.setCurrent</a:t>
            </a:r>
            <a:r>
              <a:rPr lang="en-US" sz="2000" b="1" dirty="0" smtClean="0"/>
              <a:t>(form);</a:t>
            </a:r>
          </a:p>
          <a:p>
            <a:r>
              <a:rPr lang="en-US" sz="2000" b="1" dirty="0" smtClean="0"/>
              <a:t>}</a:t>
            </a:r>
          </a:p>
          <a:p>
            <a:r>
              <a:rPr lang="en-US" sz="2000" b="1" dirty="0" smtClean="0"/>
              <a:t>public void </a:t>
            </a:r>
            <a:r>
              <a:rPr lang="en-US" sz="2000" b="1" dirty="0" err="1" smtClean="0"/>
              <a:t>pauseApp</a:t>
            </a:r>
            <a:r>
              <a:rPr lang="en-US" sz="2000" b="1" dirty="0" smtClean="0"/>
              <a:t>()</a:t>
            </a:r>
          </a:p>
          <a:p>
            <a:r>
              <a:rPr lang="en-US" sz="2000" b="1" dirty="0" smtClean="0"/>
              <a:t>{</a:t>
            </a:r>
          </a:p>
          <a:p>
            <a:r>
              <a:rPr lang="en-US" sz="2000" b="1" dirty="0" smtClean="0"/>
              <a:t>}</a:t>
            </a:r>
          </a:p>
          <a:p>
            <a:r>
              <a:rPr lang="en-US" sz="2000" b="1" dirty="0" smtClean="0"/>
              <a:t>public void </a:t>
            </a:r>
            <a:r>
              <a:rPr lang="en-US" sz="2000" b="1" dirty="0" err="1" smtClean="0"/>
              <a:t>destroyApp</a:t>
            </a:r>
            <a:r>
              <a:rPr lang="en-US" sz="2000" b="1" dirty="0" smtClean="0"/>
              <a:t>(</a:t>
            </a:r>
            <a:r>
              <a:rPr lang="en-US" sz="2000" b="1" dirty="0" err="1" smtClean="0"/>
              <a:t>boolean</a:t>
            </a:r>
            <a:r>
              <a:rPr lang="en-US" sz="2000" b="1" dirty="0" smtClean="0"/>
              <a:t> unconditional)</a:t>
            </a:r>
          </a:p>
          <a:p>
            <a:r>
              <a:rPr lang="en-US" sz="2000" b="1" dirty="0" smtClean="0"/>
              <a:t>{</a:t>
            </a:r>
          </a:p>
          <a:p>
            <a:r>
              <a:rPr lang="en-US" sz="2000" b="1" dirty="0" smtClean="0"/>
              <a:t>}</a:t>
            </a:r>
          </a:p>
          <a:p>
            <a:r>
              <a:rPr lang="en-US" sz="2000" b="1" dirty="0" smtClean="0"/>
              <a:t>public void </a:t>
            </a:r>
            <a:r>
              <a:rPr lang="en-US" sz="2000" b="1" dirty="0" err="1" smtClean="0"/>
              <a:t>commandAction</a:t>
            </a:r>
            <a:r>
              <a:rPr lang="en-US" sz="2000" b="1" dirty="0" smtClean="0"/>
              <a:t>(Command </a:t>
            </a:r>
            <a:r>
              <a:rPr lang="en-US" sz="2000" b="1" dirty="0" err="1" smtClean="0"/>
              <a:t>command</a:t>
            </a:r>
            <a:r>
              <a:rPr lang="en-US" sz="2000" b="1" dirty="0" smtClean="0"/>
              <a:t>, Displayable </a:t>
            </a:r>
            <a:r>
              <a:rPr lang="en-US" sz="2000" b="1" dirty="0" err="1" smtClean="0"/>
              <a:t>Displayable</a:t>
            </a:r>
            <a:r>
              <a:rPr lang="en-US" sz="2000" b="1" dirty="0" smtClean="0"/>
              <a:t>)</a:t>
            </a:r>
          </a:p>
          <a:p>
            <a:r>
              <a:rPr lang="en-US" sz="2000" b="1" dirty="0" smtClean="0"/>
              <a:t>{</a:t>
            </a:r>
          </a:p>
          <a:p>
            <a:r>
              <a:rPr lang="en-US" sz="2000" b="1" dirty="0" smtClean="0"/>
              <a:t>if (command == exit)</a:t>
            </a:r>
          </a:p>
          <a:p>
            <a:r>
              <a:rPr lang="en-US" sz="2000" b="1" dirty="0" smtClean="0"/>
              <a:t>{</a:t>
            </a:r>
          </a:p>
          <a:p>
            <a:r>
              <a:rPr lang="en-US" sz="2000" b="1" dirty="0" err="1" smtClean="0"/>
              <a:t>destroyApp</a:t>
            </a:r>
            <a:r>
              <a:rPr lang="en-US" sz="2000" b="1" dirty="0" smtClean="0"/>
              <a:t>(false);</a:t>
            </a:r>
          </a:p>
          <a:p>
            <a:r>
              <a:rPr lang="en-US" sz="2000" b="1" dirty="0" err="1" smtClean="0"/>
              <a:t>notifyDestroyed</a:t>
            </a:r>
            <a:r>
              <a:rPr lang="en-US" sz="2000" b="1" dirty="0" smtClean="0"/>
              <a:t>();</a:t>
            </a:r>
          </a:p>
          <a:p>
            <a:r>
              <a:rPr lang="en-US" sz="2000" b="1" dirty="0" smtClean="0"/>
              <a:t>}</a:t>
            </a:r>
          </a:p>
          <a:p>
            <a:r>
              <a:rPr lang="en-US" sz="2000" b="1" dirty="0" smtClean="0"/>
              <a:t>}</a:t>
            </a:r>
          </a:p>
          <a:p>
            <a:r>
              <a:rPr lang="en-US" sz="2000" b="1" dirty="0" smtClean="0"/>
              <a:t>}</a:t>
            </a:r>
            <a:endParaRPr lang="en-US" sz="2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7924800" cy="6801862"/>
          </a:xfrm>
          <a:prstGeom prst="rect">
            <a:avLst/>
          </a:prstGeom>
        </p:spPr>
        <p:txBody>
          <a:bodyPr wrap="square">
            <a:spAutoFit/>
          </a:bodyPr>
          <a:lstStyle/>
          <a:p>
            <a:r>
              <a:rPr lang="en-US" sz="2000" b="1" dirty="0" smtClean="0">
                <a:solidFill>
                  <a:srgbClr val="FF0000"/>
                </a:solidFill>
              </a:rPr>
              <a:t>1.There are three tiers in web services. </a:t>
            </a:r>
          </a:p>
          <a:p>
            <a:r>
              <a:rPr lang="en-US" sz="2000" b="1" dirty="0" smtClean="0">
                <a:solidFill>
                  <a:srgbClr val="FF0000"/>
                </a:solidFill>
              </a:rPr>
              <a:t>2.The first layer is the client tier, sometimes referred to as the presentation tier. This is where a person interacts with an application. </a:t>
            </a:r>
          </a:p>
          <a:p>
            <a:r>
              <a:rPr lang="en-US" sz="2000" b="1" dirty="0" smtClean="0">
                <a:solidFill>
                  <a:srgbClr val="FF0000"/>
                </a:solidFill>
              </a:rPr>
              <a:t>3.The second layer contains the business logic that is used to fulfill requests from a client by calling appropriate software on the processing tier. </a:t>
            </a:r>
          </a:p>
          <a:p>
            <a:r>
              <a:rPr lang="en-US" sz="2000" b="1" dirty="0" smtClean="0">
                <a:solidFill>
                  <a:srgbClr val="FF0000"/>
                </a:solidFill>
              </a:rPr>
              <a:t>4.Processing software returns results to the business logic layer, and in turn, those results are returned to the client for presentation to the user.</a:t>
            </a:r>
          </a:p>
          <a:p>
            <a:endParaRPr lang="en-US" sz="2000" b="1" dirty="0" smtClean="0">
              <a:solidFill>
                <a:srgbClr val="FF0000"/>
              </a:solidFill>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24578" name="Picture 2"/>
          <p:cNvPicPr>
            <a:picLocks noChangeAspect="1" noChangeArrowheads="1"/>
          </p:cNvPicPr>
          <p:nvPr/>
        </p:nvPicPr>
        <p:blipFill>
          <a:blip r:embed="rId2"/>
          <a:srcRect/>
          <a:stretch>
            <a:fillRect/>
          </a:stretch>
        </p:blipFill>
        <p:spPr bwMode="auto">
          <a:xfrm>
            <a:off x="0" y="3352800"/>
            <a:ext cx="8153400"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b="1" dirty="0" smtClean="0">
                <a:solidFill>
                  <a:srgbClr val="FF0000"/>
                </a:solidFill>
              </a:rPr>
              <a:t>List Class</a:t>
            </a:r>
            <a:endParaRPr lang="en-US" b="1" dirty="0">
              <a:solidFill>
                <a:srgbClr val="FF0000"/>
              </a:solidFill>
            </a:endParaRPr>
          </a:p>
        </p:txBody>
      </p:sp>
      <p:sp>
        <p:nvSpPr>
          <p:cNvPr id="3" name="Content Placeholder 2"/>
          <p:cNvSpPr>
            <a:spLocks noGrp="1"/>
          </p:cNvSpPr>
          <p:nvPr>
            <p:ph idx="1"/>
          </p:nvPr>
        </p:nvSpPr>
        <p:spPr>
          <a:xfrm>
            <a:off x="0" y="609600"/>
            <a:ext cx="9144000" cy="6248400"/>
          </a:xfrm>
        </p:spPr>
        <p:txBody>
          <a:bodyPr>
            <a:normAutofit/>
          </a:bodyPr>
          <a:lstStyle/>
          <a:p>
            <a:r>
              <a:rPr lang="en-US" sz="2400" b="1" dirty="0" smtClean="0"/>
              <a:t>The List class is used to display a list of items on the screen from which the user can select one or multiple items.</a:t>
            </a:r>
          </a:p>
          <a:p>
            <a:r>
              <a:rPr lang="en-US" sz="2400" b="1" dirty="0" smtClean="0"/>
              <a:t> There are three formats for the List class: radio buttons, check boxes, and an implicit list that does not use a radio button or check box icon.</a:t>
            </a:r>
          </a:p>
          <a:p>
            <a:r>
              <a:rPr lang="en-US" sz="2400" b="1" dirty="0" smtClean="0"/>
              <a:t>A List class differs from the </a:t>
            </a:r>
            <a:r>
              <a:rPr lang="en-US" sz="2400" b="1" dirty="0" err="1" smtClean="0"/>
              <a:t>ChoiceGroup</a:t>
            </a:r>
            <a:r>
              <a:rPr lang="en-US" sz="2400" b="1" dirty="0" smtClean="0"/>
              <a:t> class by the way events of each instance are handled by a </a:t>
            </a:r>
            <a:r>
              <a:rPr lang="en-US" sz="2400" b="1" dirty="0" err="1" smtClean="0"/>
              <a:t>MIDlet</a:t>
            </a:r>
            <a:r>
              <a:rPr lang="en-US" sz="2400" b="1" dirty="0" smtClean="0"/>
              <a:t>. </a:t>
            </a:r>
          </a:p>
          <a:p>
            <a:r>
              <a:rPr lang="en-US" sz="2400" b="1" dirty="0" smtClean="0"/>
              <a:t>As you recall from the discussion about the </a:t>
            </a:r>
            <a:r>
              <a:rPr lang="en-US" sz="2400" b="1" dirty="0" err="1" smtClean="0"/>
              <a:t>ChoiceGroup</a:t>
            </a:r>
            <a:r>
              <a:rPr lang="en-US" sz="2400" b="1" dirty="0" smtClean="0"/>
              <a:t> class, an </a:t>
            </a:r>
            <a:r>
              <a:rPr lang="en-US" sz="2400" b="1" dirty="0" err="1" smtClean="0"/>
              <a:t>ItemStateListener</a:t>
            </a:r>
            <a:r>
              <a:rPr lang="en-US" sz="2400" b="1" dirty="0" smtClean="0"/>
              <a:t> is used to listen to events generated by an instance of a </a:t>
            </a:r>
            <a:r>
              <a:rPr lang="en-US" sz="2400" b="1" dirty="0" err="1" smtClean="0"/>
              <a:t>ChoiceGroup</a:t>
            </a:r>
            <a:r>
              <a:rPr lang="en-US" sz="2400" b="1" dirty="0" smtClean="0"/>
              <a:t> class. </a:t>
            </a:r>
          </a:p>
          <a:p>
            <a:r>
              <a:rPr lang="en-US" sz="2400" b="1" dirty="0" smtClean="0"/>
              <a:t>Those events are then passed along to the </a:t>
            </a:r>
            <a:r>
              <a:rPr lang="en-US" sz="2400" b="1" dirty="0" err="1" smtClean="0"/>
              <a:t>itemStateChanged</a:t>
            </a:r>
            <a:r>
              <a:rPr lang="en-US" sz="2400" b="1" dirty="0" smtClean="0"/>
              <a:t>()</a:t>
            </a:r>
          </a:p>
          <a:p>
            <a:pPr>
              <a:buNone/>
            </a:pPr>
            <a:r>
              <a:rPr lang="en-US" sz="2400" b="1" dirty="0" smtClean="0"/>
              <a:t>	method for processing. Likewise, a </a:t>
            </a:r>
            <a:r>
              <a:rPr lang="en-US" sz="2400" b="1" dirty="0" err="1" smtClean="0"/>
              <a:t>commandAction</a:t>
            </a:r>
            <a:r>
              <a:rPr lang="en-US" sz="2400" b="1" dirty="0" smtClean="0"/>
              <a:t>() method is used to process command events, as described in the “Item Class” section of this chapter.</a:t>
            </a:r>
            <a:endParaRPr lang="en-US" sz="2400" b="1"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556736"/>
          </a:xfrm>
          <a:prstGeom prst="rect">
            <a:avLst/>
          </a:prstGeom>
        </p:spPr>
        <p:txBody>
          <a:bodyPr wrap="square">
            <a:spAutoFit/>
          </a:bodyPr>
          <a:lstStyle/>
          <a:p>
            <a:r>
              <a:rPr lang="en-US" sz="2400" b="1" dirty="0" smtClean="0">
                <a:sym typeface="Wingdings" pitchFamily="2" charset="2"/>
              </a:rPr>
              <a:t></a:t>
            </a:r>
            <a:r>
              <a:rPr lang="en-US" sz="2400" b="1" dirty="0" smtClean="0"/>
              <a:t>In contrast, a list does not generate an item state change event; therefore, a Command needs to be added to initiate processing. </a:t>
            </a:r>
          </a:p>
          <a:p>
            <a:r>
              <a:rPr lang="en-US" sz="2400" b="1" dirty="0" smtClean="0">
                <a:sym typeface="Wingdings" pitchFamily="2" charset="2"/>
              </a:rPr>
              <a:t></a:t>
            </a:r>
            <a:r>
              <a:rPr lang="en-US" sz="2400" b="1" dirty="0" smtClean="0"/>
              <a:t>For example, no event is generated when a user selects a radio button or check box item with a list.</a:t>
            </a:r>
          </a:p>
          <a:p>
            <a:pPr>
              <a:buFont typeface="Wingdings"/>
              <a:buChar char="à"/>
            </a:pPr>
            <a:r>
              <a:rPr lang="en-US" sz="2400" b="1" dirty="0" smtClean="0"/>
              <a:t>Those selections are received by the </a:t>
            </a:r>
            <a:r>
              <a:rPr lang="en-US" sz="2400" b="1" dirty="0" err="1" smtClean="0"/>
              <a:t>MIDlet</a:t>
            </a:r>
            <a:r>
              <a:rPr lang="en-US" sz="2400" b="1" dirty="0" smtClean="0"/>
              <a:t> only after an instance of a Command class is chosen. </a:t>
            </a:r>
          </a:p>
          <a:p>
            <a:pPr>
              <a:buFont typeface="Wingdings"/>
              <a:buChar char="à"/>
            </a:pPr>
            <a:r>
              <a:rPr lang="en-US" sz="2400" b="1" dirty="0" smtClean="0"/>
              <a:t>However, a command event is automatically generated when the user selects an item from an instance of an implicit formatted List class. Typically, an implicit formatted List class is used to create a menu.</a:t>
            </a:r>
          </a:p>
          <a:p>
            <a:r>
              <a:rPr lang="en-US" sz="2400" b="1" dirty="0" smtClean="0">
                <a:sym typeface="Wingdings" pitchFamily="2" charset="2"/>
              </a:rPr>
              <a:t></a:t>
            </a:r>
            <a:r>
              <a:rPr lang="en-US" sz="2400" b="1" dirty="0" smtClean="0"/>
              <a:t>The </a:t>
            </a:r>
            <a:r>
              <a:rPr lang="en-US" sz="2400" b="1" dirty="0" err="1" smtClean="0"/>
              <a:t>commandAction</a:t>
            </a:r>
            <a:r>
              <a:rPr lang="en-US" sz="2400" b="1" dirty="0" smtClean="0"/>
              <a:t>() method is automatically called to process the menu selection without requiring the user to select a command to process the selection.</a:t>
            </a:r>
          </a:p>
          <a:p>
            <a:r>
              <a:rPr lang="en-US" sz="2400" b="1" dirty="0" smtClean="0">
                <a:sym typeface="Wingdings" pitchFamily="2" charset="2"/>
              </a:rPr>
              <a:t></a:t>
            </a:r>
            <a:r>
              <a:rPr lang="en-US" sz="2400" b="1" dirty="0" smtClean="0"/>
              <a:t>A List class is derived from the Screen class and does not require a container. In contrast, the </a:t>
            </a:r>
            <a:r>
              <a:rPr lang="en-US" sz="2400" b="1" dirty="0" err="1" smtClean="0"/>
              <a:t>ChoiceGroup</a:t>
            </a:r>
            <a:r>
              <a:rPr lang="en-US" sz="2400" b="1" dirty="0" smtClean="0"/>
              <a:t> class is derived from the Item class and requires an instance of a Form class to contain the instance of the </a:t>
            </a:r>
            <a:r>
              <a:rPr lang="en-US" sz="2400" b="1" dirty="0" err="1" smtClean="0"/>
              <a:t>ChoiceGroup</a:t>
            </a:r>
            <a:r>
              <a:rPr lang="en-US" sz="2400" b="1" dirty="0" smtClean="0"/>
              <a:t> class.</a:t>
            </a:r>
            <a:endParaRPr lang="en-US" sz="2000"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418510"/>
          </a:xfrm>
          <a:prstGeom prst="rect">
            <a:avLst/>
          </a:prstGeom>
        </p:spPr>
        <p:txBody>
          <a:bodyPr wrap="square">
            <a:spAutoFit/>
          </a:bodyPr>
          <a:lstStyle/>
          <a:p>
            <a:r>
              <a:rPr lang="en-US" sz="2800" b="1" dirty="0" smtClean="0">
                <a:sym typeface="Wingdings" pitchFamily="2" charset="2"/>
              </a:rPr>
              <a:t></a:t>
            </a:r>
            <a:r>
              <a:rPr lang="en-US" sz="2800" b="1" dirty="0" smtClean="0"/>
              <a:t>You can create an instance of the List class with or without list items.</a:t>
            </a:r>
          </a:p>
          <a:p>
            <a:r>
              <a:rPr lang="en-US" sz="2800" b="1" dirty="0" smtClean="0">
                <a:sym typeface="Wingdings" pitchFamily="2" charset="2"/>
              </a:rPr>
              <a:t></a:t>
            </a:r>
            <a:r>
              <a:rPr lang="en-US" sz="2800" b="1" dirty="0" smtClean="0"/>
              <a:t> An instance is created without list items by passing the constructor of the List class two parameters.</a:t>
            </a:r>
          </a:p>
          <a:p>
            <a:r>
              <a:rPr lang="en-US" sz="2800" b="1" dirty="0" smtClean="0">
                <a:sym typeface="Wingdings" pitchFamily="2" charset="2"/>
              </a:rPr>
              <a:t></a:t>
            </a:r>
            <a:r>
              <a:rPr lang="en-US" sz="2800" b="1" dirty="0" smtClean="0"/>
              <a:t>The first parameter is a string that contains the titles of the list, and the other parameter is the format of the list, commonly referred to as the </a:t>
            </a:r>
            <a:r>
              <a:rPr lang="en-US" sz="2800" b="1" dirty="0" err="1" smtClean="0"/>
              <a:t>listType</a:t>
            </a:r>
            <a:r>
              <a:rPr lang="en-US" sz="2800" b="1" dirty="0" smtClean="0"/>
              <a:t>.</a:t>
            </a:r>
          </a:p>
          <a:p>
            <a:r>
              <a:rPr lang="en-US" sz="2800" b="1" dirty="0" smtClean="0">
                <a:sym typeface="Wingdings" pitchFamily="2" charset="2"/>
              </a:rPr>
              <a:t></a:t>
            </a:r>
            <a:r>
              <a:rPr lang="en-US" sz="2800" b="1" dirty="0" smtClean="0"/>
              <a:t>You can include list items when creating the instance of a List class by passing two additional parameters to the List class constructor. </a:t>
            </a:r>
          </a:p>
          <a:p>
            <a:r>
              <a:rPr lang="en-US" sz="2800" b="1" dirty="0" smtClean="0">
                <a:sym typeface="Wingdings" pitchFamily="2" charset="2"/>
              </a:rPr>
              <a:t></a:t>
            </a:r>
            <a:r>
              <a:rPr lang="en-US" sz="2800" b="1" dirty="0" smtClean="0"/>
              <a:t>The first two parameters are title and </a:t>
            </a:r>
            <a:r>
              <a:rPr lang="en-US" sz="2800" b="1" dirty="0" err="1" smtClean="0"/>
              <a:t>listType</a:t>
            </a:r>
            <a:r>
              <a:rPr lang="en-US" sz="2800" b="1" dirty="0" smtClean="0"/>
              <a:t>. </a:t>
            </a:r>
          </a:p>
          <a:p>
            <a:r>
              <a:rPr lang="en-US" sz="2800" b="1" dirty="0" smtClean="0">
                <a:sym typeface="Wingdings" pitchFamily="2" charset="2"/>
              </a:rPr>
              <a:t></a:t>
            </a:r>
            <a:r>
              <a:rPr lang="en-US" sz="2800" b="1" dirty="0" smtClean="0"/>
              <a:t>The third parameter is a string array whose elements contain list items that can be selected by the user of your </a:t>
            </a:r>
            <a:r>
              <a:rPr lang="en-US" sz="2800" b="1" dirty="0" err="1" smtClean="0"/>
              <a:t>MIDlet</a:t>
            </a:r>
            <a:r>
              <a:rPr lang="en-US" sz="2800" b="1" dirty="0" smtClean="0"/>
              <a:t>. </a:t>
            </a:r>
          </a:p>
          <a:p>
            <a:r>
              <a:rPr lang="en-US" sz="2800" b="1" dirty="0" smtClean="0">
                <a:sym typeface="Wingdings" pitchFamily="2" charset="2"/>
              </a:rPr>
              <a:t></a:t>
            </a:r>
            <a:r>
              <a:rPr lang="en-US" sz="2800" b="1" dirty="0" smtClean="0"/>
              <a:t>The fourth parameter is an array of instances of the Image class, each associated with a corresponding list item.</a:t>
            </a:r>
          </a:p>
          <a:p>
            <a:endParaRPr lang="en-US" sz="2000"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991600" cy="9017853"/>
          </a:xfrm>
          <a:prstGeom prst="rect">
            <a:avLst/>
          </a:prstGeom>
        </p:spPr>
        <p:txBody>
          <a:bodyPr wrap="square">
            <a:spAutoFit/>
          </a:bodyPr>
          <a:lstStyle/>
          <a:p>
            <a:r>
              <a:rPr lang="en-US" sz="2000" b="1" dirty="0" smtClean="0">
                <a:sym typeface="Wingdings" pitchFamily="2" charset="2"/>
              </a:rPr>
              <a:t></a:t>
            </a:r>
            <a:r>
              <a:rPr lang="en-US" sz="2000" b="1" dirty="0" smtClean="0"/>
              <a:t>List items can be added to an instance of a List object by calling the append() method or insert() method. </a:t>
            </a:r>
          </a:p>
          <a:p>
            <a:r>
              <a:rPr lang="en-US" sz="2000" b="1" dirty="0" smtClean="0">
                <a:sym typeface="Wingdings" pitchFamily="2" charset="2"/>
              </a:rPr>
              <a:t></a:t>
            </a:r>
            <a:r>
              <a:rPr lang="en-US" sz="2000" b="1" dirty="0" smtClean="0"/>
              <a:t>The append() method requires two parameters. </a:t>
            </a:r>
          </a:p>
          <a:p>
            <a:r>
              <a:rPr lang="en-US" sz="2000" b="1" dirty="0" smtClean="0">
                <a:sym typeface="Wingdings" pitchFamily="2" charset="2"/>
              </a:rPr>
              <a:t></a:t>
            </a:r>
            <a:r>
              <a:rPr lang="en-US" sz="2000" b="1" dirty="0" smtClean="0"/>
              <a:t>The first parameter is the string that contains the new list item, and the second parameter is an instance of the Image class of an image that is associated with the new list item. </a:t>
            </a:r>
          </a:p>
          <a:p>
            <a:r>
              <a:rPr lang="en-US" sz="2000" b="1" dirty="0" smtClean="0">
                <a:sym typeface="Wingdings" pitchFamily="2" charset="2"/>
              </a:rPr>
              <a:t></a:t>
            </a:r>
            <a:r>
              <a:rPr lang="en-US" sz="2000" b="1" dirty="0" smtClean="0"/>
              <a:t>The new list item is appended to the end of the list.</a:t>
            </a:r>
          </a:p>
          <a:p>
            <a:r>
              <a:rPr lang="en-US" sz="2000" b="1" dirty="0" smtClean="0">
                <a:sym typeface="Wingdings" pitchFamily="2" charset="2"/>
              </a:rPr>
              <a:t></a:t>
            </a:r>
            <a:r>
              <a:rPr lang="en-US" sz="2000" b="1" dirty="0" smtClean="0"/>
              <a:t>The insert() method is very similar in design to the append() method, except the</a:t>
            </a:r>
          </a:p>
          <a:p>
            <a:r>
              <a:rPr lang="en-US" sz="2000" b="1" dirty="0" smtClean="0"/>
              <a:t>new list item is inserted within the list. </a:t>
            </a:r>
          </a:p>
          <a:p>
            <a:r>
              <a:rPr lang="en-US" sz="2000" b="1" dirty="0" smtClean="0">
                <a:sym typeface="Wingdings" pitchFamily="2" charset="2"/>
              </a:rPr>
              <a:t></a:t>
            </a:r>
            <a:r>
              <a:rPr lang="en-US" sz="2000" b="1" dirty="0" smtClean="0"/>
              <a:t>Three parameters are necessary for the insert() method.</a:t>
            </a:r>
          </a:p>
          <a:p>
            <a:r>
              <a:rPr lang="en-US" sz="2000" b="1" dirty="0" smtClean="0">
                <a:sym typeface="Wingdings" pitchFamily="2" charset="2"/>
              </a:rPr>
              <a:t></a:t>
            </a:r>
            <a:r>
              <a:rPr lang="en-US" sz="2000" b="1" dirty="0" smtClean="0"/>
              <a:t> The first parameter is the index number of the list item above which the new</a:t>
            </a:r>
          </a:p>
          <a:p>
            <a:r>
              <a:rPr lang="en-US" sz="2000" b="1" dirty="0" smtClean="0"/>
              <a:t>list item is inserted. The other two parameters are the same as the parameters of the append() method.</a:t>
            </a:r>
          </a:p>
          <a:p>
            <a:r>
              <a:rPr lang="en-US" sz="2000" b="1" dirty="0" smtClean="0">
                <a:sym typeface="Wingdings" pitchFamily="2" charset="2"/>
              </a:rPr>
              <a:t></a:t>
            </a:r>
            <a:r>
              <a:rPr lang="en-US" sz="2000" b="1" dirty="0" smtClean="0"/>
              <a:t>You can retrieve the list item selected by the user by calling the  </a:t>
            </a:r>
            <a:r>
              <a:rPr lang="en-US" sz="2000" b="1" dirty="0" err="1" smtClean="0"/>
              <a:t>getSelectedIndex</a:t>
            </a:r>
            <a:r>
              <a:rPr lang="en-US" sz="2000" b="1" dirty="0" smtClean="0"/>
              <a:t>() method. </a:t>
            </a:r>
          </a:p>
          <a:p>
            <a:r>
              <a:rPr lang="en-US" sz="2000" b="1" dirty="0" smtClean="0">
                <a:sym typeface="Wingdings" pitchFamily="2" charset="2"/>
              </a:rPr>
              <a:t></a:t>
            </a:r>
            <a:r>
              <a:rPr lang="en-US" sz="2000" b="1" dirty="0" smtClean="0"/>
              <a:t>The </a:t>
            </a:r>
            <a:r>
              <a:rPr lang="en-US" sz="2000" b="1" dirty="0" err="1" smtClean="0"/>
              <a:t>getSelectedIndex</a:t>
            </a:r>
            <a:r>
              <a:rPr lang="en-US" sz="2000" b="1" dirty="0" smtClean="0"/>
              <a:t>() method returns the index number of the selected</a:t>
            </a:r>
          </a:p>
          <a:p>
            <a:r>
              <a:rPr lang="en-US" sz="2000" b="1" dirty="0" smtClean="0"/>
              <a:t>list item.</a:t>
            </a:r>
          </a:p>
          <a:p>
            <a:r>
              <a:rPr lang="en-US" sz="2000" b="1" dirty="0" smtClean="0">
                <a:sym typeface="Wingdings" pitchFamily="2" charset="2"/>
              </a:rPr>
              <a:t></a:t>
            </a:r>
            <a:r>
              <a:rPr lang="en-US" sz="2000" b="1" dirty="0" smtClean="0"/>
              <a:t> You pass the returned index number as the parameter to the </a:t>
            </a:r>
            <a:r>
              <a:rPr lang="en-US" sz="2000" b="1" dirty="0" err="1" smtClean="0"/>
              <a:t>getString</a:t>
            </a:r>
            <a:r>
              <a:rPr lang="en-US" sz="2000" b="1" dirty="0" smtClean="0"/>
              <a:t>()</a:t>
            </a:r>
          </a:p>
          <a:p>
            <a:r>
              <a:rPr lang="en-US" sz="2000" b="1" dirty="0" smtClean="0"/>
              <a:t>method, which returns the string of the selected list item, which is then processed</a:t>
            </a:r>
          </a:p>
          <a:p>
            <a:r>
              <a:rPr lang="en-US" sz="2000" b="1" dirty="0" smtClean="0"/>
              <a:t>by the </a:t>
            </a:r>
            <a:r>
              <a:rPr lang="en-US" sz="2000" b="1" dirty="0" err="1" smtClean="0"/>
              <a:t>commandAction</a:t>
            </a:r>
            <a:r>
              <a:rPr lang="en-US" sz="2000" b="1" dirty="0" smtClean="0"/>
              <a:t>() method.</a:t>
            </a:r>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b="1" dirty="0" smtClean="0">
                <a:solidFill>
                  <a:srgbClr val="FF0000"/>
                </a:solidFill>
              </a:rPr>
              <a:t>Creating an Instance of a List Class</a:t>
            </a:r>
            <a:endParaRPr lang="en-US" b="1" dirty="0">
              <a:solidFill>
                <a:srgbClr val="FF0000"/>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304800" y="609600"/>
            <a:ext cx="8839200" cy="6019800"/>
          </a:xfrm>
          <a:prstGeom prst="rect">
            <a:avLst/>
          </a:prstGeom>
          <a:noFill/>
          <a:ln w="9525">
            <a:noFill/>
            <a:miter lim="800000"/>
            <a:headEnd/>
            <a:tailEnd/>
          </a:ln>
          <a:effec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81000" y="228600"/>
            <a:ext cx="8534400" cy="6324600"/>
          </a:xfrm>
          <a:prstGeom prst="rect">
            <a:avLst/>
          </a:prstGeom>
          <a:noFill/>
          <a:ln w="9525">
            <a:noFill/>
            <a:miter lim="800000"/>
            <a:headEnd/>
            <a:tailEnd/>
          </a:ln>
          <a:effec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8839199" cy="6858000"/>
          </a:xfrm>
          <a:prstGeom prst="rect">
            <a:avLst/>
          </a:prstGeom>
          <a:noFill/>
          <a:ln w="9525">
            <a:noFill/>
            <a:miter lim="800000"/>
            <a:headEnd/>
            <a:tailEnd/>
          </a:ln>
          <a:effec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b="1" dirty="0" err="1" smtClean="0">
                <a:solidFill>
                  <a:srgbClr val="FF0000"/>
                </a:solidFill>
              </a:rPr>
              <a:t>TextBox</a:t>
            </a:r>
            <a:r>
              <a:rPr lang="en-US" b="1" dirty="0" smtClean="0">
                <a:solidFill>
                  <a:srgbClr val="FF0000"/>
                </a:solidFill>
              </a:rPr>
              <a:t> Clas</a:t>
            </a:r>
            <a:r>
              <a:rPr lang="en-US" dirty="0" smtClean="0">
                <a:solidFill>
                  <a:srgbClr val="FF0000"/>
                </a:solidFill>
              </a:rPr>
              <a:t>s</a:t>
            </a:r>
            <a:endParaRPr lang="en-US" dirty="0">
              <a:solidFill>
                <a:srgbClr val="FF0000"/>
              </a:solidFill>
            </a:endParaRPr>
          </a:p>
        </p:txBody>
      </p:sp>
      <p:sp>
        <p:nvSpPr>
          <p:cNvPr id="3" name="Content Placeholder 2"/>
          <p:cNvSpPr>
            <a:spLocks noGrp="1"/>
          </p:cNvSpPr>
          <p:nvPr>
            <p:ph idx="1"/>
          </p:nvPr>
        </p:nvSpPr>
        <p:spPr>
          <a:xfrm>
            <a:off x="0" y="609600"/>
            <a:ext cx="8915400" cy="6248400"/>
          </a:xfrm>
        </p:spPr>
        <p:txBody>
          <a:bodyPr>
            <a:noAutofit/>
          </a:bodyPr>
          <a:lstStyle/>
          <a:p>
            <a:r>
              <a:rPr lang="en-US" sz="2400" b="1" dirty="0" smtClean="0"/>
              <a:t>The </a:t>
            </a:r>
            <a:r>
              <a:rPr lang="en-US" sz="2400" b="1" dirty="0" err="1" smtClean="0"/>
              <a:t>TextBox</a:t>
            </a:r>
            <a:r>
              <a:rPr lang="en-US" sz="2400" b="1" dirty="0" smtClean="0"/>
              <a:t> class is very similar to a </a:t>
            </a:r>
            <a:r>
              <a:rPr lang="en-US" sz="2400" b="1" dirty="0" err="1" smtClean="0"/>
              <a:t>TextField</a:t>
            </a:r>
            <a:r>
              <a:rPr lang="en-US" sz="2400" b="1" dirty="0" smtClean="0"/>
              <a:t> class, discussed previously in this chapter.</a:t>
            </a:r>
          </a:p>
          <a:p>
            <a:r>
              <a:rPr lang="en-US" sz="2400" b="1" dirty="0" smtClean="0"/>
              <a:t>Both are used to receive multiple lines of textual data from a user and constrain text that can be entered using the constraint directives You can request that a maximum number of characters be allowed in instances of both the </a:t>
            </a:r>
            <a:r>
              <a:rPr lang="en-US" sz="2400" b="1" dirty="0" err="1" smtClean="0"/>
              <a:t>TextBox</a:t>
            </a:r>
            <a:r>
              <a:rPr lang="en-US" sz="2400" b="1" dirty="0" smtClean="0"/>
              <a:t> class and the</a:t>
            </a:r>
          </a:p>
          <a:p>
            <a:r>
              <a:rPr lang="en-US" sz="2400" b="1" dirty="0" err="1" smtClean="0"/>
              <a:t>TextField</a:t>
            </a:r>
            <a:r>
              <a:rPr lang="en-US" sz="2400" b="1" dirty="0" smtClean="0"/>
              <a:t> class. </a:t>
            </a:r>
          </a:p>
          <a:p>
            <a:r>
              <a:rPr lang="en-US" sz="2400" b="1" dirty="0" smtClean="0"/>
              <a:t>However, the device determines the actual size of both of these instances. Characters that exceed the display area of the screen become scrollable in many devices.</a:t>
            </a:r>
          </a:p>
          <a:p>
            <a:r>
              <a:rPr lang="en-US" sz="2400" b="1" dirty="0" smtClean="0"/>
              <a:t>The </a:t>
            </a:r>
            <a:r>
              <a:rPr lang="en-US" sz="2400" b="1" dirty="0" err="1" smtClean="0"/>
              <a:t>TextBox</a:t>
            </a:r>
            <a:r>
              <a:rPr lang="en-US" sz="2400" b="1" dirty="0" smtClean="0"/>
              <a:t> class and </a:t>
            </a:r>
            <a:r>
              <a:rPr lang="en-US" sz="2400" b="1" dirty="0" err="1" smtClean="0"/>
              <a:t>TextField</a:t>
            </a:r>
            <a:r>
              <a:rPr lang="en-US" sz="2400" b="1" dirty="0" smtClean="0"/>
              <a:t> class differ in that the </a:t>
            </a:r>
            <a:r>
              <a:rPr lang="en-US" sz="2400" b="1" dirty="0" err="1" smtClean="0"/>
              <a:t>TextBox</a:t>
            </a:r>
            <a:r>
              <a:rPr lang="en-US" sz="2400" b="1" dirty="0" smtClean="0"/>
              <a:t> class is derived from the Screen class, while the </a:t>
            </a:r>
            <a:r>
              <a:rPr lang="en-US" sz="2400" b="1" dirty="0" err="1" smtClean="0"/>
              <a:t>TextField</a:t>
            </a:r>
            <a:r>
              <a:rPr lang="en-US" sz="2400" b="1" dirty="0" smtClean="0"/>
              <a:t> class is derived from the Item class.  This means that an instance of the Form class cannot contain an instance of the </a:t>
            </a:r>
            <a:r>
              <a:rPr lang="en-US" sz="2400" b="1" dirty="0" err="1" smtClean="0"/>
              <a:t>TextBox</a:t>
            </a:r>
            <a:r>
              <a:rPr lang="en-US" sz="2400" b="1" dirty="0" smtClean="0"/>
              <a:t> class, while</a:t>
            </a:r>
          </a:p>
          <a:p>
            <a:r>
              <a:rPr lang="en-US" sz="2400" b="1" dirty="0" smtClean="0"/>
              <a:t>an instance of a </a:t>
            </a:r>
            <a:r>
              <a:rPr lang="en-US" sz="2400" b="1" dirty="0" err="1" smtClean="0"/>
              <a:t>TextField</a:t>
            </a:r>
            <a:r>
              <a:rPr lang="en-US" sz="2400" b="1" dirty="0" smtClean="0"/>
              <a:t> class must be contained within an instance of the Form class.</a:t>
            </a:r>
            <a:endParaRPr lang="en-US" sz="2400" b="1"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8915400" cy="11541621"/>
          </a:xfrm>
          <a:prstGeom prst="rect">
            <a:avLst/>
          </a:prstGeom>
        </p:spPr>
        <p:txBody>
          <a:bodyPr wrap="square">
            <a:spAutoFit/>
          </a:bodyPr>
          <a:lstStyle/>
          <a:p>
            <a:r>
              <a:rPr lang="en-US" sz="2400" b="1" dirty="0" smtClean="0">
                <a:sym typeface="Wingdings" pitchFamily="2" charset="2"/>
              </a:rPr>
              <a:t></a:t>
            </a:r>
            <a:r>
              <a:rPr lang="en-US" sz="2400" b="1" dirty="0" smtClean="0"/>
              <a:t>Another important difference between the </a:t>
            </a:r>
            <a:r>
              <a:rPr lang="en-US" sz="2400" b="1" dirty="0" err="1" smtClean="0"/>
              <a:t>TextBox</a:t>
            </a:r>
            <a:r>
              <a:rPr lang="en-US" sz="2400" b="1" dirty="0" smtClean="0"/>
              <a:t> class and the </a:t>
            </a:r>
            <a:r>
              <a:rPr lang="en-US" sz="2400" b="1" dirty="0" err="1" smtClean="0"/>
              <a:t>TextField</a:t>
            </a:r>
            <a:r>
              <a:rPr lang="en-US" sz="2400" b="1" dirty="0" smtClean="0"/>
              <a:t> class is that the </a:t>
            </a:r>
            <a:r>
              <a:rPr lang="en-US" sz="2400" b="1" dirty="0" err="1" smtClean="0"/>
              <a:t>TextBox</a:t>
            </a:r>
            <a:r>
              <a:rPr lang="en-US" sz="2400" b="1" dirty="0" smtClean="0"/>
              <a:t> class uses a </a:t>
            </a:r>
            <a:r>
              <a:rPr lang="en-US" sz="2400" b="1" dirty="0" err="1" smtClean="0"/>
              <a:t>CommandListener</a:t>
            </a:r>
            <a:r>
              <a:rPr lang="en-US" sz="2400" b="1" dirty="0" smtClean="0"/>
              <a:t> and cannot use an </a:t>
            </a:r>
            <a:r>
              <a:rPr lang="en-US" sz="2400" b="1" dirty="0" err="1" smtClean="0"/>
              <a:t>ItemStateListener</a:t>
            </a:r>
            <a:r>
              <a:rPr lang="en-US" sz="2400" b="1" dirty="0" smtClean="0"/>
              <a:t>.</a:t>
            </a:r>
          </a:p>
          <a:p>
            <a:r>
              <a:rPr lang="en-US" sz="2400" b="1" dirty="0" smtClean="0">
                <a:sym typeface="Wingdings" pitchFamily="2" charset="2"/>
              </a:rPr>
              <a:t></a:t>
            </a:r>
            <a:r>
              <a:rPr lang="en-US" sz="2400" b="1" dirty="0" smtClean="0"/>
              <a:t>An </a:t>
            </a:r>
            <a:r>
              <a:rPr lang="en-US" sz="2400" b="1" dirty="0" err="1" smtClean="0"/>
              <a:t>ItemStateListener</a:t>
            </a:r>
            <a:r>
              <a:rPr lang="en-US" sz="2400" b="1" dirty="0" smtClean="0"/>
              <a:t> is used with an instance of the </a:t>
            </a:r>
            <a:r>
              <a:rPr lang="en-US" sz="2400" b="1" dirty="0" err="1" smtClean="0"/>
              <a:t>TextField</a:t>
            </a:r>
            <a:r>
              <a:rPr lang="en-US" sz="2400" b="1" dirty="0" smtClean="0"/>
              <a:t> class, although many times the content of an instance of the </a:t>
            </a:r>
            <a:r>
              <a:rPr lang="en-US" sz="2400" b="1" dirty="0" err="1" smtClean="0"/>
              <a:t>TextField</a:t>
            </a:r>
            <a:r>
              <a:rPr lang="en-US" sz="2400" b="1" dirty="0" smtClean="0"/>
              <a:t> class is retrieved and processed when the user selects a command associated with a form that contains the text field.</a:t>
            </a:r>
          </a:p>
          <a:p>
            <a:r>
              <a:rPr lang="en-US" sz="2400" b="1" dirty="0" smtClean="0">
                <a:sym typeface="Wingdings" pitchFamily="2" charset="2"/>
              </a:rPr>
              <a:t></a:t>
            </a:r>
            <a:r>
              <a:rPr lang="en-US" sz="2400" b="1" dirty="0" smtClean="0"/>
              <a:t>An instance of the </a:t>
            </a:r>
            <a:r>
              <a:rPr lang="en-US" sz="2400" b="1" dirty="0" err="1" smtClean="0"/>
              <a:t>TextBox</a:t>
            </a:r>
            <a:r>
              <a:rPr lang="en-US" sz="2400" b="1" dirty="0" smtClean="0"/>
              <a:t> class is created by passing four parameters to the </a:t>
            </a:r>
            <a:r>
              <a:rPr lang="en-US" sz="2400" b="1" dirty="0" err="1" smtClean="0"/>
              <a:t>TextBox</a:t>
            </a:r>
            <a:r>
              <a:rPr lang="en-US" sz="2400" b="1" dirty="0" smtClean="0"/>
              <a:t> class constructor.</a:t>
            </a:r>
          </a:p>
          <a:p>
            <a:pPr>
              <a:buFont typeface="Wingdings"/>
              <a:buChar char="à"/>
            </a:pPr>
            <a:r>
              <a:rPr lang="en-US" sz="2400" b="1" dirty="0" smtClean="0"/>
              <a:t>The first parameter is the title of the text box. </a:t>
            </a:r>
          </a:p>
          <a:p>
            <a:pPr>
              <a:buFont typeface="Wingdings"/>
              <a:buChar char="à"/>
            </a:pPr>
            <a:r>
              <a:rPr lang="en-US" sz="2400" b="1" dirty="0" smtClean="0"/>
              <a:t>The second parameter is text used to populate the instance. </a:t>
            </a:r>
          </a:p>
          <a:p>
            <a:pPr>
              <a:buFont typeface="Wingdings"/>
              <a:buChar char="à"/>
            </a:pPr>
            <a:r>
              <a:rPr lang="en-US" sz="2400" b="1" dirty="0" smtClean="0"/>
              <a:t>The third parameter is the maximum number of characters that can be entered into the instance. </a:t>
            </a:r>
          </a:p>
          <a:p>
            <a:pPr>
              <a:buFont typeface="Wingdings"/>
              <a:buChar char="à"/>
            </a:pPr>
            <a:r>
              <a:rPr lang="en-US" sz="2400" b="1" dirty="0" smtClean="0"/>
              <a:t>Keep in mind that this parameter is a request and may not be fulfilled by the device. The device determines the maximum</a:t>
            </a:r>
          </a:p>
          <a:p>
            <a:r>
              <a:rPr lang="en-US" sz="2400" b="1" dirty="0" smtClean="0"/>
              <a:t>number of characters for an instance of the </a:t>
            </a:r>
            <a:r>
              <a:rPr lang="en-US" sz="2400" b="1" dirty="0" err="1" smtClean="0"/>
              <a:t>TextBox</a:t>
            </a:r>
            <a:r>
              <a:rPr lang="en-US" sz="2400" b="1" dirty="0" smtClean="0"/>
              <a:t> class. The last parameter is the constraint used to limit the types of characters that can be placed within the instance.</a:t>
            </a:r>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smtClean="0">
                <a:solidFill>
                  <a:srgbClr val="FF0000"/>
                </a:solidFill>
              </a:rPr>
              <a:t>Creating an Instance of a </a:t>
            </a:r>
            <a:r>
              <a:rPr lang="en-US" b="1" dirty="0" err="1" smtClean="0">
                <a:solidFill>
                  <a:srgbClr val="FF0000"/>
                </a:solidFill>
              </a:rPr>
              <a:t>TextBox</a:t>
            </a:r>
            <a:r>
              <a:rPr lang="en-US" b="1" dirty="0" smtClean="0">
                <a:solidFill>
                  <a:srgbClr val="FF0000"/>
                </a:solidFill>
              </a:rPr>
              <a:t> Class</a:t>
            </a:r>
            <a:endParaRPr lang="en-US" b="1"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fontScale="92500" lnSpcReduction="20000"/>
          </a:bodyPr>
          <a:lstStyle/>
          <a:p>
            <a:r>
              <a:rPr lang="en-US" b="1" i="1" dirty="0" smtClean="0"/>
              <a:t>Many of the keys on a telephone keypad are associated with three letters. Select each letter associated with a key by pressing the key multiple times. </a:t>
            </a:r>
          </a:p>
          <a:p>
            <a:r>
              <a:rPr lang="en-US" b="1" i="1" dirty="0" smtClean="0"/>
              <a:t>For example, the letter I is the third letter associated with key 4. You can display the letter I on the screen by</a:t>
            </a:r>
          </a:p>
          <a:p>
            <a:pPr>
              <a:buNone/>
            </a:pPr>
            <a:r>
              <a:rPr lang="en-US" b="1" i="1" dirty="0" smtClean="0"/>
              <a:t>	pressing the key three times. </a:t>
            </a:r>
          </a:p>
          <a:p>
            <a:r>
              <a:rPr lang="en-US" b="1" dirty="0" smtClean="0"/>
              <a:t>When the Submit command is selected, it is processed by the </a:t>
            </a:r>
            <a:r>
              <a:rPr lang="en-US" b="1" dirty="0" err="1" smtClean="0"/>
              <a:t>commandAction</a:t>
            </a:r>
            <a:r>
              <a:rPr lang="en-US" b="1" dirty="0" smtClean="0"/>
              <a:t>()  method (see “Item Class,” earlier in this chapter). </a:t>
            </a:r>
          </a:p>
          <a:p>
            <a:r>
              <a:rPr lang="en-US" b="1" dirty="0" smtClean="0"/>
              <a:t>The name is copied from the text box and used to form a greeting, which then replaces the first name on the screen.</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85800"/>
          </a:xfrm>
        </p:spPr>
        <p:txBody>
          <a:bodyPr>
            <a:normAutofit fontScale="90000"/>
          </a:bodyPr>
          <a:lstStyle/>
          <a:p>
            <a:r>
              <a:rPr lang="en-US" sz="2400" dirty="0" smtClean="0">
                <a:solidFill>
                  <a:srgbClr val="FF0000"/>
                </a:solidFill>
              </a:rPr>
              <a:t>Manage Your Application’s Use of a Network Connection</a:t>
            </a:r>
            <a:endParaRPr lang="en-US" sz="2400" dirty="0">
              <a:solidFill>
                <a:srgbClr val="FF0000"/>
              </a:solidFill>
            </a:endParaRPr>
          </a:p>
        </p:txBody>
      </p:sp>
      <p:sp>
        <p:nvSpPr>
          <p:cNvPr id="3" name="Content Placeholder 2"/>
          <p:cNvSpPr>
            <a:spLocks noGrp="1"/>
          </p:cNvSpPr>
          <p:nvPr>
            <p:ph idx="1"/>
          </p:nvPr>
        </p:nvSpPr>
        <p:spPr>
          <a:xfrm>
            <a:off x="0" y="914400"/>
            <a:ext cx="8077200" cy="5943600"/>
          </a:xfrm>
        </p:spPr>
        <p:txBody>
          <a:bodyPr/>
          <a:lstStyle/>
          <a:p>
            <a:r>
              <a:rPr lang="en-US" dirty="0" smtClean="0"/>
              <a:t>Besides lightening the processing load on the small computing device, you must also be concerned about the availability of a network connection.</a:t>
            </a:r>
          </a:p>
          <a:p>
            <a:r>
              <a:rPr lang="en-US" dirty="0" smtClean="0"/>
              <a:t>Cellular telephone networks use technology that attempts to maintain connection as the mobile device moves from one cell to another cell. In reality there are dead zones where the mobile device is outside the range of the cellular telephone transceiver.</a:t>
            </a:r>
          </a:p>
          <a:p>
            <a:r>
              <a:rPr lang="en-US" dirty="0" smtClean="0"/>
              <a:t>The drop in communication can occur without</a:t>
            </a:r>
          </a:p>
          <a:p>
            <a:pPr>
              <a:buNone/>
            </a:pPr>
            <a:r>
              <a:rPr lang="en-US" dirty="0" smtClean="0"/>
              <a:t> warning, as many cellular telephone users have experienced.</a:t>
            </a:r>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52400" y="-78262"/>
            <a:ext cx="8610599" cy="6936262"/>
          </a:xfrm>
          <a:prstGeom prst="rect">
            <a:avLst/>
          </a:prstGeom>
          <a:noFill/>
          <a:ln w="9525">
            <a:noFill/>
            <a:miter lim="800000"/>
            <a:headEnd/>
            <a:tailEnd/>
          </a:ln>
          <a:effec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8915400" cy="6858000"/>
          </a:xfrm>
          <a:prstGeom prst="rect">
            <a:avLst/>
          </a:prstGeom>
          <a:noFill/>
          <a:ln w="9525">
            <a:noFill/>
            <a:miter lim="800000"/>
            <a:headEnd/>
            <a:tailEnd/>
          </a:ln>
          <a:effec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b="1" dirty="0" smtClean="0">
                <a:solidFill>
                  <a:srgbClr val="FF0000"/>
                </a:solidFill>
              </a:rPr>
              <a:t>Ticker Class</a:t>
            </a:r>
            <a:endParaRPr lang="en-US" b="1" dirty="0">
              <a:solidFill>
                <a:srgbClr val="FF0000"/>
              </a:solidFill>
            </a:endParaRPr>
          </a:p>
        </p:txBody>
      </p:sp>
      <p:sp>
        <p:nvSpPr>
          <p:cNvPr id="3" name="Content Placeholder 2"/>
          <p:cNvSpPr>
            <a:spLocks noGrp="1"/>
          </p:cNvSpPr>
          <p:nvPr>
            <p:ph idx="1"/>
          </p:nvPr>
        </p:nvSpPr>
        <p:spPr>
          <a:xfrm>
            <a:off x="0" y="609600"/>
            <a:ext cx="9144000" cy="6096000"/>
          </a:xfrm>
        </p:spPr>
        <p:txBody>
          <a:bodyPr>
            <a:noAutofit/>
          </a:bodyPr>
          <a:lstStyle/>
          <a:p>
            <a:r>
              <a:rPr lang="en-US" sz="2400" b="1" dirty="0" smtClean="0"/>
              <a:t>The Ticker class is used to scroll text horizontally on the screen much like a stock ticker scrolls stock prices across the screen. </a:t>
            </a:r>
          </a:p>
          <a:p>
            <a:r>
              <a:rPr lang="en-US" sz="2400" b="1" dirty="0" smtClean="0"/>
              <a:t>An instance of the Ticker class can be associated with any class derived from the Screen class and be shared among screens. </a:t>
            </a:r>
          </a:p>
          <a:p>
            <a:r>
              <a:rPr lang="en-US" sz="2400" b="1" dirty="0" smtClean="0"/>
              <a:t>An instance of a Ticker object is created by passing the constructor of the Ticker class a string containing the text that is to be scrolled across the screen. </a:t>
            </a:r>
          </a:p>
          <a:p>
            <a:r>
              <a:rPr lang="en-US" sz="2400" b="1" dirty="0" smtClean="0"/>
              <a:t>You cannot control the location on the screen where scrolling occurs. Likewise, there is no control over the speed of the scrolling.</a:t>
            </a:r>
          </a:p>
          <a:p>
            <a:r>
              <a:rPr lang="en-US" sz="2400" b="1" dirty="0" smtClean="0"/>
              <a:t>The device that runs the </a:t>
            </a:r>
            <a:r>
              <a:rPr lang="en-US" sz="2400" b="1" dirty="0" err="1" smtClean="0"/>
              <a:t>MIDlet</a:t>
            </a:r>
            <a:r>
              <a:rPr lang="en-US" sz="2400" b="1" dirty="0" smtClean="0"/>
              <a:t> controls both location and speed.</a:t>
            </a:r>
          </a:p>
          <a:p>
            <a:r>
              <a:rPr lang="en-US" sz="2400" b="1" dirty="0" smtClean="0"/>
              <a:t>You can retrieve the text associated with an instance of the Ticker class by calling the </a:t>
            </a:r>
            <a:r>
              <a:rPr lang="en-US" sz="2400" b="1" dirty="0" err="1" smtClean="0"/>
              <a:t>getString</a:t>
            </a:r>
            <a:r>
              <a:rPr lang="en-US" sz="2400" b="1" dirty="0" smtClean="0"/>
              <a:t>() method. You can replace the text currently scrolling across the screen by calling the </a:t>
            </a:r>
            <a:r>
              <a:rPr lang="en-US" sz="2400" b="1" dirty="0" err="1" smtClean="0"/>
              <a:t>setString</a:t>
            </a:r>
            <a:r>
              <a:rPr lang="en-US" sz="2400" b="1" dirty="0" smtClean="0"/>
              <a:t>() method. The </a:t>
            </a:r>
            <a:r>
              <a:rPr lang="en-US" sz="2400" b="1" dirty="0" err="1" smtClean="0"/>
              <a:t>setString</a:t>
            </a:r>
            <a:r>
              <a:rPr lang="en-US" sz="2400" b="1" dirty="0" smtClean="0"/>
              <a:t>() method requires one parameter, which</a:t>
            </a:r>
          </a:p>
          <a:p>
            <a:r>
              <a:rPr lang="en-US" sz="2400" b="1" dirty="0" smtClean="0"/>
              <a:t>is a string containing the replacement text.</a:t>
            </a:r>
            <a:endParaRPr lang="en-US" sz="2400" b="1"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r>
              <a:rPr lang="en-US" b="1" dirty="0" smtClean="0">
                <a:solidFill>
                  <a:srgbClr val="FF0000"/>
                </a:solidFill>
              </a:rPr>
              <a:t>This example creates a set of radio buttons that contain two options (Figure 6-15). The</a:t>
            </a:r>
          </a:p>
          <a:p>
            <a:r>
              <a:rPr lang="en-US" b="1" dirty="0" smtClean="0">
                <a:solidFill>
                  <a:srgbClr val="FF0000"/>
                </a:solidFill>
              </a:rPr>
              <a:t>first option is called “Technology” and the other “Entertainment.” When the </a:t>
            </a:r>
            <a:r>
              <a:rPr lang="en-US" b="1" dirty="0" err="1" smtClean="0">
                <a:solidFill>
                  <a:srgbClr val="FF0000"/>
                </a:solidFill>
              </a:rPr>
              <a:t>MIDlet</a:t>
            </a:r>
            <a:endParaRPr lang="en-US" b="1" dirty="0" smtClean="0">
              <a:solidFill>
                <a:srgbClr val="FF0000"/>
              </a:solidFill>
            </a:endParaRPr>
          </a:p>
          <a:p>
            <a:r>
              <a:rPr lang="en-US" b="1" dirty="0" smtClean="0">
                <a:solidFill>
                  <a:srgbClr val="FF0000"/>
                </a:solidFill>
              </a:rPr>
              <a:t>runs, fictitious stock symbols and stock prices representing the technology industry</a:t>
            </a:r>
          </a:p>
          <a:p>
            <a:r>
              <a:rPr lang="en-US" b="1" dirty="0" smtClean="0">
                <a:solidFill>
                  <a:srgbClr val="FF0000"/>
                </a:solidFill>
              </a:rPr>
              <a:t>scroll across the screen. The user is prompted to select a radio button, then select the</a:t>
            </a:r>
          </a:p>
          <a:p>
            <a:r>
              <a:rPr lang="en-US" b="1" dirty="0" smtClean="0">
                <a:solidFill>
                  <a:srgbClr val="FF0000"/>
                </a:solidFill>
              </a:rPr>
              <a:t>Submit command. The Submit command causes the </a:t>
            </a:r>
            <a:r>
              <a:rPr lang="en-US" b="1" dirty="0" err="1" smtClean="0">
                <a:solidFill>
                  <a:srgbClr val="FF0000"/>
                </a:solidFill>
              </a:rPr>
              <a:t>MIDlet</a:t>
            </a:r>
            <a:r>
              <a:rPr lang="en-US" b="1" dirty="0" smtClean="0">
                <a:solidFill>
                  <a:srgbClr val="FF0000"/>
                </a:solidFill>
              </a:rPr>
              <a:t> to display the desired</a:t>
            </a:r>
          </a:p>
          <a:p>
            <a:r>
              <a:rPr lang="en-US" b="1" dirty="0" smtClean="0">
                <a:solidFill>
                  <a:srgbClr val="FF0000"/>
                </a:solidFill>
              </a:rPr>
              <a:t>industry stock symbols and prices scrolling across the ticker.</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146" name="Picture 2"/>
          <p:cNvPicPr>
            <a:picLocks noChangeAspect="1" noChangeArrowheads="1"/>
          </p:cNvPicPr>
          <p:nvPr/>
        </p:nvPicPr>
        <p:blipFill>
          <a:blip r:embed="rId2"/>
          <a:srcRect/>
          <a:stretch>
            <a:fillRect/>
          </a:stretch>
        </p:blipFill>
        <p:spPr bwMode="auto">
          <a:xfrm>
            <a:off x="0" y="1752600"/>
            <a:ext cx="9144000" cy="4953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077200" cy="8402300"/>
          </a:xfrm>
          <a:prstGeom prst="rect">
            <a:avLst/>
          </a:prstGeom>
        </p:spPr>
        <p:txBody>
          <a:bodyPr wrap="square">
            <a:spAutoFit/>
          </a:bodyPr>
          <a:lstStyle/>
          <a:p>
            <a:r>
              <a:rPr lang="en-US" dirty="0" smtClean="0">
                <a:sym typeface="Wingdings" pitchFamily="2" charset="2"/>
              </a:rPr>
              <a:t></a:t>
            </a:r>
            <a:r>
              <a:rPr lang="en-US" dirty="0" smtClean="0"/>
              <a:t>Although you cannot avoid a break in communication, you can take steps to reduce the impact on the user of your application.</a:t>
            </a:r>
          </a:p>
          <a:p>
            <a:r>
              <a:rPr lang="en-US" dirty="0" smtClean="0"/>
              <a:t> </a:t>
            </a:r>
            <a:r>
              <a:rPr lang="en-US" dirty="0" smtClean="0">
                <a:sym typeface="Wingdings" pitchFamily="2" charset="2"/>
              </a:rPr>
              <a:t></a:t>
            </a:r>
            <a:r>
              <a:rPr lang="en-US" dirty="0" smtClean="0"/>
              <a:t>Begin by keeping transmissions short—transfer the minimum information necessary to accomplish a task.</a:t>
            </a:r>
          </a:p>
          <a:p>
            <a:r>
              <a:rPr lang="en-US" dirty="0" smtClean="0">
                <a:sym typeface="Wingdings" pitchFamily="2" charset="2"/>
              </a:rPr>
              <a:t></a:t>
            </a:r>
            <a:r>
              <a:rPr lang="en-US" dirty="0" smtClean="0"/>
              <a:t>Consider using store-forwarding technology and a server-side agent whenever your J2ME application requests a lot of information. </a:t>
            </a:r>
          </a:p>
          <a:p>
            <a:r>
              <a:rPr lang="en-US" dirty="0" smtClean="0">
                <a:sym typeface="Wingdings" pitchFamily="2" charset="2"/>
              </a:rPr>
              <a:t></a:t>
            </a:r>
            <a:r>
              <a:rPr lang="en-US" dirty="0" smtClean="0"/>
              <a:t>A </a:t>
            </a:r>
            <a:r>
              <a:rPr lang="en-US" i="1" dirty="0" smtClean="0"/>
              <a:t>server-side agent is software running </a:t>
            </a:r>
            <a:r>
              <a:rPr lang="en-US" dirty="0" smtClean="0"/>
              <a:t>on the server that receives a request from a mobile device and then retrieves requested information from a data source, which is very similar to the business logic layer of web</a:t>
            </a:r>
          </a:p>
          <a:p>
            <a:r>
              <a:rPr lang="en-US" dirty="0" smtClean="0"/>
              <a:t>services technology.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2"/>
          <a:srcRect/>
          <a:stretch>
            <a:fillRect/>
          </a:stretch>
        </p:blipFill>
        <p:spPr bwMode="auto">
          <a:xfrm>
            <a:off x="0" y="2819400"/>
            <a:ext cx="8077200" cy="40386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239000" cy="914400"/>
          </a:xfrm>
        </p:spPr>
        <p:txBody>
          <a:bodyPr/>
          <a:lstStyle/>
          <a:p>
            <a:r>
              <a:rPr lang="en-US" dirty="0" smtClean="0"/>
              <a:t>Simplify the User Interface</a:t>
            </a:r>
            <a:endParaRPr lang="en-US" dirty="0"/>
          </a:p>
        </p:txBody>
      </p:sp>
      <p:sp>
        <p:nvSpPr>
          <p:cNvPr id="3" name="Content Placeholder 2"/>
          <p:cNvSpPr>
            <a:spLocks noGrp="1"/>
          </p:cNvSpPr>
          <p:nvPr>
            <p:ph idx="1"/>
          </p:nvPr>
        </p:nvSpPr>
        <p:spPr>
          <a:xfrm>
            <a:off x="228600" y="990600"/>
            <a:ext cx="7772400" cy="5867400"/>
          </a:xfrm>
        </p:spPr>
        <p:txBody>
          <a:bodyPr>
            <a:normAutofit fontScale="92500" lnSpcReduction="10000"/>
          </a:bodyPr>
          <a:lstStyle/>
          <a:p>
            <a:r>
              <a:rPr lang="en-US" dirty="0" smtClean="0"/>
              <a:t>Most desktop applications have a standard set of graphical user interface objects such as text boxes, combo boxes, radio buttons, check boxes, and push buttons.</a:t>
            </a:r>
          </a:p>
          <a:p>
            <a:r>
              <a:rPr lang="en-US" dirty="0" smtClean="0"/>
              <a:t>However, small computing devices use a variety</a:t>
            </a:r>
          </a:p>
          <a:p>
            <a:pPr>
              <a:buNone/>
            </a:pPr>
            <a:r>
              <a:rPr lang="en-US" dirty="0" smtClean="0"/>
              <a:t>	of user display and input devices. Some devices, such as a cellular telephone, have an inch-square display and a telephone keypad for data input.</a:t>
            </a:r>
          </a:p>
          <a:p>
            <a:r>
              <a:rPr lang="en-US" dirty="0" smtClean="0"/>
              <a:t>There is a standard display and input for desktop computers, but you cannot say the same about small computing devices. </a:t>
            </a:r>
          </a:p>
          <a:p>
            <a:r>
              <a:rPr lang="en-US" dirty="0" smtClean="0"/>
              <a:t>The variety of shapes and hardware configurations found in devices classified as small computing devices makes it nearly impossible to standardize on a set of user interface objects for these devices.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077200" cy="9510296"/>
          </a:xfrm>
          <a:prstGeom prst="rect">
            <a:avLst/>
          </a:prstGeom>
        </p:spPr>
        <p:txBody>
          <a:bodyPr wrap="square">
            <a:spAutoFit/>
          </a:bodyPr>
          <a:lstStyle/>
          <a:p>
            <a:r>
              <a:rPr lang="en-US" dirty="0" smtClean="0"/>
              <a:t>It is critical that you design a user interface that takes advantage of convenient features found on a small computing device and avoid user interactions that are awkward to perform.</a:t>
            </a:r>
          </a:p>
          <a:p>
            <a:r>
              <a:rPr lang="en-US" dirty="0" smtClean="0"/>
              <a:t>If you decide to create a user interface containing a menu, consider the available input mechanisms of the small computer device before beginning your design. </a:t>
            </a:r>
          </a:p>
          <a:p>
            <a:r>
              <a:rPr lang="en-US" dirty="0" smtClean="0"/>
              <a:t>Some devices have touch screens that enable you to use icons, rather than words, to represent menu options. Other devices, such as cellular telephones, have limited keypads.</a:t>
            </a:r>
          </a:p>
          <a:p>
            <a:r>
              <a:rPr lang="en-US" dirty="0" smtClean="0"/>
              <a:t>Let’s say three options are presented in a list on the screen. Typically,</a:t>
            </a:r>
          </a:p>
          <a:p>
            <a:r>
              <a:rPr lang="en-US" dirty="0" smtClean="0"/>
              <a:t>you identify each option with a shortcut key that is a sequence of letters (A, B, C), or numbers (1, 2, 3), or a letter within the name of the option.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2050" name="Picture 2"/>
          <p:cNvPicPr>
            <a:picLocks noChangeAspect="1" noChangeArrowheads="1"/>
          </p:cNvPicPr>
          <p:nvPr/>
        </p:nvPicPr>
        <p:blipFill>
          <a:blip r:embed="rId2"/>
          <a:srcRect/>
          <a:stretch>
            <a:fillRect/>
          </a:stretch>
        </p:blipFill>
        <p:spPr bwMode="auto">
          <a:xfrm>
            <a:off x="0" y="3352800"/>
            <a:ext cx="8153400" cy="35052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533400"/>
          </a:xfrm>
        </p:spPr>
        <p:txBody>
          <a:bodyPr>
            <a:normAutofit fontScale="90000"/>
          </a:bodyPr>
          <a:lstStyle/>
          <a:p>
            <a:r>
              <a:rPr lang="en-US" dirty="0" smtClean="0"/>
              <a:t>Use Local Variables</a:t>
            </a:r>
            <a:endParaRPr lang="en-US" dirty="0"/>
          </a:p>
        </p:txBody>
      </p:sp>
      <p:sp>
        <p:nvSpPr>
          <p:cNvPr id="3" name="Content Placeholder 2"/>
          <p:cNvSpPr>
            <a:spLocks noGrp="1"/>
          </p:cNvSpPr>
          <p:nvPr>
            <p:ph idx="1"/>
          </p:nvPr>
        </p:nvSpPr>
        <p:spPr>
          <a:xfrm>
            <a:off x="0" y="685800"/>
            <a:ext cx="8153400" cy="5769936"/>
          </a:xfrm>
        </p:spPr>
        <p:txBody>
          <a:bodyPr/>
          <a:lstStyle/>
          <a:p>
            <a:r>
              <a:rPr lang="en-US" sz="2000" b="1" dirty="0" smtClean="0">
                <a:solidFill>
                  <a:srgbClr val="FF0000"/>
                </a:solidFill>
              </a:rPr>
              <a:t>Limited resource is the theme that echoes through design considerations for applications that run on small computing devices. </a:t>
            </a:r>
          </a:p>
          <a:p>
            <a:r>
              <a:rPr lang="en-US" sz="2000" b="1" dirty="0" smtClean="0">
                <a:solidFill>
                  <a:srgbClr val="FF0000"/>
                </a:solidFill>
              </a:rPr>
              <a:t>As a developer, you cannot assume there </a:t>
            </a:r>
            <a:r>
              <a:rPr lang="en-US" sz="2000" b="1" smtClean="0">
                <a:solidFill>
                  <a:srgbClr val="FF0000"/>
                </a:solidFill>
              </a:rPr>
              <a:t>are sufficient </a:t>
            </a:r>
            <a:r>
              <a:rPr lang="en-US" sz="2000" b="1" dirty="0" smtClean="0">
                <a:solidFill>
                  <a:srgbClr val="FF0000"/>
                </a:solidFill>
              </a:rPr>
              <a:t>resources on every small computing device to run your application.</a:t>
            </a:r>
          </a:p>
          <a:p>
            <a:r>
              <a:rPr lang="en-US" sz="2000" b="1" dirty="0" smtClean="0">
                <a:solidFill>
                  <a:srgbClr val="FF0000"/>
                </a:solidFill>
              </a:rPr>
              <a:t>You’ll find this line of thought radically different from the mind-set used to write applications for desktop devices and server devices, where you can safely assume that sufficient resources exist to run an application.</a:t>
            </a:r>
          </a:p>
          <a:p>
            <a:r>
              <a:rPr lang="en-US" sz="2000" b="1" dirty="0" smtClean="0">
                <a:solidFill>
                  <a:srgbClr val="FF0000"/>
                </a:solidFill>
              </a:rPr>
              <a:t>Data storage is a key area within an application for reducing excessive processing.</a:t>
            </a:r>
          </a:p>
          <a:p>
            <a:r>
              <a:rPr lang="en-US" sz="2000" b="1" dirty="0" smtClean="0">
                <a:solidFill>
                  <a:srgbClr val="FF0000"/>
                </a:solidFill>
              </a:rPr>
              <a:t>In many applications, developers assign values to data members of a class rather than using a local variable.</a:t>
            </a:r>
          </a:p>
          <a:p>
            <a:r>
              <a:rPr lang="en-US" sz="2000" b="1" dirty="0" smtClean="0">
                <a:solidFill>
                  <a:srgbClr val="FF0000"/>
                </a:solidFill>
              </a:rPr>
              <a:t>You can increase processing of your application if you eliminate the extra steps of accessing a data member of a class by assigning values to local variables.</a:t>
            </a:r>
            <a:endParaRPr lang="en-US" sz="2000" b="1"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r>
              <a:rPr lang="en-US" dirty="0" smtClean="0">
                <a:solidFill>
                  <a:srgbClr val="FF0000"/>
                </a:solidFill>
              </a:rPr>
              <a:t>Don’t Concatenate Strings</a:t>
            </a:r>
            <a:endParaRPr lang="en-US" dirty="0">
              <a:solidFill>
                <a:srgbClr val="FF0000"/>
              </a:solidFill>
            </a:endParaRPr>
          </a:p>
        </p:txBody>
      </p:sp>
      <p:sp>
        <p:nvSpPr>
          <p:cNvPr id="3" name="Content Placeholder 2"/>
          <p:cNvSpPr>
            <a:spLocks noGrp="1"/>
          </p:cNvSpPr>
          <p:nvPr>
            <p:ph idx="1"/>
          </p:nvPr>
        </p:nvSpPr>
        <p:spPr>
          <a:xfrm>
            <a:off x="0" y="838200"/>
            <a:ext cx="8153400" cy="6019800"/>
          </a:xfrm>
        </p:spPr>
        <p:txBody>
          <a:bodyPr/>
          <a:lstStyle/>
          <a:p>
            <a:r>
              <a:rPr lang="en-US" dirty="0" smtClean="0"/>
              <a:t>Concatenating strings is another processing drain that can be avoided by designing an application to eliminate concatenations or at least reduce the number of concatenations to the minimum necessary to achieve the objective of the application.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rPr>
              <a:t>The Reality of Working in a J2ME World</a:t>
            </a:r>
            <a:endParaRPr lang="en-US" sz="2800" dirty="0">
              <a:solidFill>
                <a:srgbClr val="FF0000"/>
              </a:solidFill>
            </a:endParaRPr>
          </a:p>
        </p:txBody>
      </p:sp>
      <p:sp>
        <p:nvSpPr>
          <p:cNvPr id="3" name="Content Placeholder 2"/>
          <p:cNvSpPr>
            <a:spLocks noGrp="1"/>
          </p:cNvSpPr>
          <p:nvPr>
            <p:ph idx="1"/>
          </p:nvPr>
        </p:nvSpPr>
        <p:spPr/>
        <p:txBody>
          <a:bodyPr>
            <a:normAutofit/>
          </a:bodyPr>
          <a:lstStyle/>
          <a:p>
            <a:r>
              <a:rPr lang="en-US" sz="2200" b="1" dirty="0" err="1" smtClean="0">
                <a:solidFill>
                  <a:srgbClr val="FF0000"/>
                </a:solidFill>
              </a:rPr>
              <a:t>Asmall</a:t>
            </a:r>
            <a:r>
              <a:rPr lang="en-US" sz="2200" b="1" dirty="0" smtClean="0">
                <a:solidFill>
                  <a:srgbClr val="FF0000"/>
                </a:solidFill>
              </a:rPr>
              <a:t> computing device has a radically different hardware configuration than traditional computing devices such as desktop computers and servers.</a:t>
            </a:r>
          </a:p>
          <a:p>
            <a:r>
              <a:rPr lang="en-US" sz="2200" b="1" dirty="0" smtClean="0">
                <a:solidFill>
                  <a:srgbClr val="FF0000"/>
                </a:solidFill>
              </a:rPr>
              <a:t>Traditional computing devices are under  Continuous power from the power grid, while some small computing devices such as cellular telephones rely on battery power that diminishes during the course of operation. </a:t>
            </a:r>
          </a:p>
          <a:p>
            <a:r>
              <a:rPr lang="en-US" sz="2200" b="1" dirty="0" err="1" smtClean="0">
                <a:solidFill>
                  <a:srgbClr val="FF0000"/>
                </a:solidFill>
              </a:rPr>
              <a:t>Apower</a:t>
            </a:r>
            <a:r>
              <a:rPr lang="en-US" sz="2200" b="1" dirty="0" smtClean="0">
                <a:solidFill>
                  <a:srgbClr val="FF0000"/>
                </a:solidFill>
              </a:rPr>
              <a:t> grid powers other small computing devices such as set-top boxes and applia</a:t>
            </a:r>
            <a:r>
              <a:rPr lang="en-US" sz="2400" b="1" dirty="0" smtClean="0">
                <a:solidFill>
                  <a:srgbClr val="FF0000"/>
                </a:solidFill>
              </a:rPr>
              <a:t>nces.</a:t>
            </a:r>
          </a:p>
          <a:p>
            <a:r>
              <a:rPr lang="en-US" sz="2000" b="1" dirty="0" smtClean="0">
                <a:solidFill>
                  <a:srgbClr val="FF0000"/>
                </a:solidFill>
              </a:rPr>
              <a:t>Another important difference between  traditional computing devices and small computing devices is the network connection</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6740307"/>
          </a:xfrm>
          <a:prstGeom prst="rect">
            <a:avLst/>
          </a:prstGeom>
        </p:spPr>
        <p:txBody>
          <a:bodyPr wrap="square">
            <a:spAutoFit/>
          </a:bodyPr>
          <a:lstStyle/>
          <a:p>
            <a:r>
              <a:rPr lang="en-US" dirty="0" smtClean="0"/>
              <a:t>A </a:t>
            </a:r>
            <a:r>
              <a:rPr lang="en-US" i="1" dirty="0" smtClean="0"/>
              <a:t>string is an array of characters terminated by a NULL and stored sequentially in </a:t>
            </a:r>
            <a:r>
              <a:rPr lang="en-US" dirty="0" smtClean="0"/>
              <a:t>memory. Let’s assume the application wants to compare two strings, both of which are four characters and reside in memory. The application instructs the small computing device to copy the first character of each string into the CPU for comparison. This process continues until either the null character is reached or a letter pair is different. The entire</a:t>
            </a:r>
          </a:p>
          <a:p>
            <a:r>
              <a:rPr lang="en-US" dirty="0" smtClean="0"/>
              <a:t>process might require ten reading instructions and five comparison instructions, depending on when a mismatch is discovered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2"/>
          <a:srcRect/>
          <a:stretch>
            <a:fillRect/>
          </a:stretch>
        </p:blipFill>
        <p:spPr bwMode="auto">
          <a:xfrm>
            <a:off x="0" y="2405063"/>
            <a:ext cx="8153400" cy="4452937"/>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r>
              <a:rPr lang="en-US" dirty="0" smtClean="0">
                <a:solidFill>
                  <a:srgbClr val="FF0000"/>
                </a:solidFill>
              </a:rPr>
              <a:t>Avoid Synchronization</a:t>
            </a:r>
            <a:endParaRPr lang="en-US" dirty="0">
              <a:solidFill>
                <a:srgbClr val="FF0000"/>
              </a:solidFill>
            </a:endParaRPr>
          </a:p>
        </p:txBody>
      </p:sp>
      <p:sp>
        <p:nvSpPr>
          <p:cNvPr id="3" name="Content Placeholder 2"/>
          <p:cNvSpPr>
            <a:spLocks noGrp="1"/>
          </p:cNvSpPr>
          <p:nvPr>
            <p:ph idx="1"/>
          </p:nvPr>
        </p:nvSpPr>
        <p:spPr>
          <a:xfrm>
            <a:off x="0" y="838200"/>
            <a:ext cx="8153400" cy="6019800"/>
          </a:xfrm>
        </p:spPr>
        <p:txBody>
          <a:bodyPr>
            <a:noAutofit/>
          </a:bodyPr>
          <a:lstStyle/>
          <a:p>
            <a:r>
              <a:rPr lang="en-US" sz="2800" dirty="0" smtClean="0"/>
              <a:t>It is very common for developers to invoke one or multiple threads within an operation.</a:t>
            </a:r>
          </a:p>
          <a:p>
            <a:r>
              <a:rPr lang="en-US" sz="2800" dirty="0" smtClean="0"/>
              <a:t>Invoking a thread is a way of sharing a routine among other operations. For example,</a:t>
            </a:r>
          </a:p>
          <a:p>
            <a:r>
              <a:rPr lang="en-US" sz="2800" dirty="0" smtClean="0"/>
              <a:t>a sort routine can be shared simultaneously by multiple operations that must sort data.</a:t>
            </a:r>
          </a:p>
          <a:p>
            <a:r>
              <a:rPr lang="en-US" sz="2800" dirty="0" smtClean="0"/>
              <a:t>Each operation invokes the sort routine independent of other operations, although the same code is being executed for all operations.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7696200" cy="6074736"/>
          </a:xfrm>
        </p:spPr>
        <p:txBody>
          <a:bodyPr>
            <a:normAutofit/>
          </a:bodyPr>
          <a:lstStyle/>
          <a:p>
            <a:r>
              <a:rPr lang="en-US" dirty="0" smtClean="0"/>
              <a:t>Deadlocks and other conflicts might arise when multiple operations use the same routine. </a:t>
            </a:r>
          </a:p>
          <a:p>
            <a:r>
              <a:rPr lang="en-US" dirty="0" smtClean="0"/>
              <a:t>These problems are avoided by synchronizing the invocations of a thread, as you probably remember when you learned Java programming.</a:t>
            </a:r>
          </a:p>
          <a:p>
            <a:r>
              <a:rPr lang="en-US" sz="2800" dirty="0" smtClean="0"/>
              <a:t>Always use a thread whenever an operation takes longer than a tenth of a second to run because a thread requires less overhead than non-thread invocation methods, and</a:t>
            </a:r>
          </a:p>
          <a:p>
            <a:pPr>
              <a:buNone/>
            </a:pPr>
            <a:r>
              <a:rPr lang="en-US" sz="2800" smtClean="0"/>
              <a:t>  therefore </a:t>
            </a:r>
            <a:r>
              <a:rPr lang="en-US" sz="2800" dirty="0" smtClean="0"/>
              <a:t>you’ll see a performance increase in your application.</a:t>
            </a:r>
          </a:p>
          <a:p>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3652" y="0"/>
            <a:ext cx="8119748" cy="6858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a:bodyPr>
          <a:lstStyle/>
          <a:p>
            <a:r>
              <a:rPr lang="en-US" sz="2800" dirty="0" smtClean="0">
                <a:solidFill>
                  <a:srgbClr val="FF0000"/>
                </a:solidFill>
              </a:rPr>
              <a:t>Thread Group Class Workaround</a:t>
            </a:r>
            <a:endParaRPr lang="en-US" sz="2800" dirty="0">
              <a:solidFill>
                <a:srgbClr val="FF0000"/>
              </a:solidFill>
            </a:endParaRPr>
          </a:p>
        </p:txBody>
      </p:sp>
      <p:sp>
        <p:nvSpPr>
          <p:cNvPr id="3" name="Content Placeholder 2"/>
          <p:cNvSpPr>
            <a:spLocks noGrp="1"/>
          </p:cNvSpPr>
          <p:nvPr>
            <p:ph idx="1"/>
          </p:nvPr>
        </p:nvSpPr>
        <p:spPr>
          <a:xfrm>
            <a:off x="0" y="914400"/>
            <a:ext cx="8153400" cy="5943600"/>
          </a:xfrm>
        </p:spPr>
        <p:txBody>
          <a:bodyPr>
            <a:normAutofit fontScale="92500" lnSpcReduction="10000"/>
          </a:bodyPr>
          <a:lstStyle/>
          <a:p>
            <a:r>
              <a:rPr lang="en-US" dirty="0" smtClean="0"/>
              <a:t>A common way of reducing the overhead of starting a new thread is to create a group of thread objects that are assigned threads as needed by operations within an application.</a:t>
            </a:r>
          </a:p>
          <a:p>
            <a:r>
              <a:rPr lang="en-US" dirty="0" smtClean="0"/>
              <a:t>Less processing is required to assign a thread to an existing thread object than to create a new thread object.</a:t>
            </a:r>
          </a:p>
          <a:p>
            <a:r>
              <a:rPr lang="en-US" dirty="0" smtClean="0"/>
              <a:t>Grouping thread objects is made possible by the </a:t>
            </a:r>
            <a:r>
              <a:rPr lang="en-US" dirty="0" err="1" smtClean="0"/>
              <a:t>ThreadGroup</a:t>
            </a:r>
            <a:r>
              <a:rPr lang="en-US" dirty="0" smtClean="0"/>
              <a:t> class, but J2ME does not support this class. </a:t>
            </a:r>
          </a:p>
          <a:p>
            <a:r>
              <a:rPr lang="en-US" dirty="0" smtClean="0"/>
              <a:t>You can work around it, however, by creating your own grouping using the Collection class. You can store groups of thread objects in a collection and then</a:t>
            </a:r>
          </a:p>
          <a:p>
            <a:pPr>
              <a:buNone/>
            </a:pPr>
            <a:r>
              <a:rPr lang="en-US" smtClean="0"/>
              <a:t>   use </a:t>
            </a:r>
            <a:r>
              <a:rPr lang="en-US" dirty="0" smtClean="0"/>
              <a:t>standard collection methods to start and stop threads in the collection and assign threads to particular thread objects within the collection.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533400"/>
          </a:xfrm>
        </p:spPr>
        <p:txBody>
          <a:bodyPr>
            <a:noAutofit/>
          </a:bodyPr>
          <a:lstStyle/>
          <a:p>
            <a:r>
              <a:rPr lang="en-US" sz="2800" dirty="0" smtClean="0">
                <a:solidFill>
                  <a:srgbClr val="FF0000"/>
                </a:solidFill>
              </a:rPr>
              <a:t>Upload Code from the Web Server</a:t>
            </a:r>
            <a:endParaRPr lang="en-US" sz="2800" dirty="0">
              <a:solidFill>
                <a:srgbClr val="FF0000"/>
              </a:solidFill>
            </a:endParaRPr>
          </a:p>
        </p:txBody>
      </p:sp>
      <p:sp>
        <p:nvSpPr>
          <p:cNvPr id="3" name="Content Placeholder 2"/>
          <p:cNvSpPr>
            <a:spLocks noGrp="1"/>
          </p:cNvSpPr>
          <p:nvPr>
            <p:ph idx="1"/>
          </p:nvPr>
        </p:nvSpPr>
        <p:spPr>
          <a:xfrm>
            <a:off x="0" y="685800"/>
            <a:ext cx="8001000" cy="6172200"/>
          </a:xfrm>
        </p:spPr>
        <p:txBody>
          <a:bodyPr>
            <a:normAutofit fontScale="92500"/>
          </a:bodyPr>
          <a:lstStyle/>
          <a:p>
            <a:r>
              <a:rPr lang="en-US" sz="2400" dirty="0" smtClean="0"/>
              <a:t>Version management is always a concern of application developers, especially when applications are invoked from within a small computing device.</a:t>
            </a:r>
          </a:p>
          <a:p>
            <a:r>
              <a:rPr lang="en-US" sz="2400" dirty="0" smtClean="0"/>
              <a:t>You can reduce and possibly eliminate problems associated with multiple versions of the same application by requiring invocation of the application from a web server.</a:t>
            </a:r>
          </a:p>
          <a:p>
            <a:r>
              <a:rPr lang="en-US" sz="2400" dirty="0" smtClean="0"/>
              <a:t>Here’s how a small computing device can invoke a web server–based J2ME application:</a:t>
            </a:r>
          </a:p>
          <a:p>
            <a:r>
              <a:rPr lang="en-US" sz="2400" b="1" dirty="0" err="1" smtClean="0">
                <a:solidFill>
                  <a:srgbClr val="FF0000"/>
                </a:solidFill>
              </a:rPr>
              <a:t>midp</a:t>
            </a:r>
            <a:r>
              <a:rPr lang="en-US" sz="2400" b="1" dirty="0" smtClean="0">
                <a:solidFill>
                  <a:srgbClr val="FF0000"/>
                </a:solidFill>
              </a:rPr>
              <a:t> -transient http://www.mycompany.com/welcome.jad</a:t>
            </a:r>
          </a:p>
          <a:p>
            <a:r>
              <a:rPr lang="en-US" sz="2400" dirty="0" smtClean="0"/>
              <a:t>Rather than running a local JAD file, the -transient option specifies that the JAD file is located on a web server identified by the URL on the command line. In this way, the developer only needs to update one copy of the application, and distribution is handled by making the latest version of the application available on the web serv</a:t>
            </a:r>
            <a:r>
              <a:rPr lang="en-US" sz="2000" dirty="0" smtClean="0"/>
              <a:t>er.</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533400"/>
          </a:xfrm>
        </p:spPr>
        <p:txBody>
          <a:bodyPr>
            <a:normAutofit/>
          </a:bodyPr>
          <a:lstStyle/>
          <a:p>
            <a:r>
              <a:rPr lang="en-US" sz="3200" dirty="0" smtClean="0">
                <a:solidFill>
                  <a:srgbClr val="FF0000"/>
                </a:solidFill>
              </a:rPr>
              <a:t>Reading Settings from JAD Files</a:t>
            </a:r>
            <a:endParaRPr lang="en-US" sz="3200" dirty="0">
              <a:solidFill>
                <a:srgbClr val="FF0000"/>
              </a:solidFill>
            </a:endParaRPr>
          </a:p>
        </p:txBody>
      </p:sp>
      <p:sp>
        <p:nvSpPr>
          <p:cNvPr id="3" name="Content Placeholder 2"/>
          <p:cNvSpPr>
            <a:spLocks noGrp="1"/>
          </p:cNvSpPr>
          <p:nvPr>
            <p:ph idx="1"/>
          </p:nvPr>
        </p:nvSpPr>
        <p:spPr>
          <a:xfrm>
            <a:off x="0" y="685800"/>
            <a:ext cx="8153400" cy="5943600"/>
          </a:xfrm>
        </p:spPr>
        <p:txBody>
          <a:bodyPr/>
          <a:lstStyle/>
          <a:p>
            <a:r>
              <a:rPr lang="en-US" dirty="0" smtClean="0"/>
              <a:t>There will likely be occasions when you need to have your application perform in a certain way, depending on the type of small computing device that runs the application.</a:t>
            </a:r>
          </a:p>
          <a:p>
            <a:r>
              <a:rPr lang="en-US" dirty="0" smtClean="0"/>
              <a:t>First, design your application with switches that activate and/or deactivate routines depending on the value of a setting. A setting is a value assigned to a variable that is either created within the application or passed to the application as a command line parameter. </a:t>
            </a:r>
          </a:p>
          <a:p>
            <a:r>
              <a:rPr lang="en-US" dirty="0" smtClean="0"/>
              <a:t>J2ME applications are capable of reading the value of a setting from a JAD file and manifest file.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10433625"/>
          </a:xfrm>
          <a:prstGeom prst="rect">
            <a:avLst/>
          </a:prstGeom>
        </p:spPr>
        <p:txBody>
          <a:bodyPr wrap="square">
            <a:spAutoFit/>
          </a:bodyPr>
          <a:lstStyle/>
          <a:p>
            <a:r>
              <a:rPr lang="en-US" sz="2400" b="1" dirty="0" smtClean="0">
                <a:sym typeface="Wingdings" pitchFamily="2" charset="2"/>
              </a:rPr>
              <a:t></a:t>
            </a:r>
            <a:r>
              <a:rPr lang="en-US" sz="2400" b="1" dirty="0" smtClean="0"/>
              <a:t>It shows a typical JAD file that includes a user-defined value called Model- Version: M253.</a:t>
            </a:r>
          </a:p>
          <a:p>
            <a:r>
              <a:rPr lang="en-US" sz="2400" b="1" dirty="0" smtClean="0"/>
              <a:t> </a:t>
            </a:r>
            <a:r>
              <a:rPr lang="en-US" sz="2400" b="1" dirty="0" smtClean="0">
                <a:sym typeface="Wingdings" pitchFamily="2" charset="2"/>
              </a:rPr>
              <a:t></a:t>
            </a:r>
            <a:r>
              <a:rPr lang="en-US" sz="2400" b="1" dirty="0" smtClean="0"/>
              <a:t>The J2ME program in Listing 4-2 illustrates how to read this user-defined value during run time without having to recompile or repackage the application.</a:t>
            </a:r>
          </a:p>
          <a:p>
            <a:r>
              <a:rPr lang="en-US" sz="2400" b="1" dirty="0" smtClean="0">
                <a:sym typeface="Wingdings" pitchFamily="2" charset="2"/>
              </a:rPr>
              <a:t></a:t>
            </a:r>
            <a:r>
              <a:rPr lang="en-US" sz="2400" b="1" dirty="0" smtClean="0"/>
              <a:t>A user-defined value is read by invoking the </a:t>
            </a:r>
            <a:r>
              <a:rPr lang="en-US" sz="2400" b="1" dirty="0" err="1" smtClean="0"/>
              <a:t>getAppProperty</a:t>
            </a:r>
            <a:r>
              <a:rPr lang="en-US" sz="2400" b="1" dirty="0" smtClean="0"/>
              <a:t>() method and passing the name of the user-defined value to the </a:t>
            </a:r>
            <a:r>
              <a:rPr lang="en-US" sz="2000" b="1" dirty="0" err="1" smtClean="0"/>
              <a:t>getAppProperty</a:t>
            </a:r>
            <a:r>
              <a:rPr lang="en-US" sz="2000" b="1" dirty="0" smtClean="0"/>
              <a:t>()  </a:t>
            </a:r>
            <a:r>
              <a:rPr lang="en-US" sz="2400" b="1" dirty="0" smtClean="0"/>
              <a:t>method.</a:t>
            </a:r>
          </a:p>
          <a:p>
            <a:r>
              <a:rPr lang="en-US" sz="2400" b="1" dirty="0" smtClean="0">
                <a:sym typeface="Wingdings" pitchFamily="2" charset="2"/>
              </a:rPr>
              <a:t></a:t>
            </a:r>
            <a:r>
              <a:rPr lang="en-US" sz="2400" b="1" dirty="0" smtClean="0"/>
              <a:t>The </a:t>
            </a:r>
            <a:r>
              <a:rPr lang="en-US" sz="2400" b="1" dirty="0" err="1" smtClean="0"/>
              <a:t>getAppProperty</a:t>
            </a:r>
            <a:r>
              <a:rPr lang="en-US" sz="2400" b="1" dirty="0" smtClean="0"/>
              <a:t>() returns the user-defined value from either the manifest file or the JAD file depending on which of these files contains the user-defined value.</a:t>
            </a:r>
          </a:p>
          <a:p>
            <a:r>
              <a:rPr lang="en-US" sz="2400" b="1" dirty="0" smtClean="0">
                <a:sym typeface="Wingdings" pitchFamily="2" charset="2"/>
              </a:rPr>
              <a:t></a:t>
            </a:r>
            <a:r>
              <a:rPr lang="en-US" sz="2400" b="1" dirty="0" smtClean="0"/>
              <a:t>Model-Version user-defined value defined in the JAD file and displays the value on the screen. </a:t>
            </a:r>
          </a:p>
          <a:p>
            <a:r>
              <a:rPr lang="en-US" sz="2400" b="1" dirty="0" smtClean="0">
                <a:sym typeface="Wingdings" pitchFamily="2" charset="2"/>
              </a:rPr>
              <a:t></a:t>
            </a:r>
            <a:r>
              <a:rPr lang="en-US" sz="2400" b="1" dirty="0" smtClean="0"/>
              <a:t>Of course, you can create a compound statement that invokes the </a:t>
            </a:r>
            <a:r>
              <a:rPr lang="en-US" sz="2400" b="1" dirty="0" err="1" smtClean="0"/>
              <a:t>getAppProperty</a:t>
            </a:r>
            <a:r>
              <a:rPr lang="en-US" sz="2400" b="1" dirty="0" smtClean="0"/>
              <a:t>() method and then assigns the returned value to a variable or uses the return value directly in an expression.</a:t>
            </a:r>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654"/>
            <a:ext cx="8001000" cy="7786747"/>
          </a:xfrm>
          <a:prstGeom prst="rect">
            <a:avLst/>
          </a:prstGeom>
        </p:spPr>
        <p:txBody>
          <a:bodyPr wrap="square">
            <a:spAutoFit/>
          </a:bodyPr>
          <a:lstStyle/>
          <a:p>
            <a:r>
              <a:rPr lang="en-US" sz="2000" b="1" dirty="0" err="1" smtClean="0"/>
              <a:t>MIDlet</a:t>
            </a:r>
            <a:r>
              <a:rPr lang="en-US" sz="2000" b="1" dirty="0" smtClean="0"/>
              <a:t>-Name: Best </a:t>
            </a:r>
            <a:r>
              <a:rPr lang="en-US" sz="2000" b="1" dirty="0" err="1" smtClean="0"/>
              <a:t>MIDlet</a:t>
            </a:r>
            <a:endParaRPr lang="en-US" sz="2000" b="1" dirty="0" smtClean="0"/>
          </a:p>
          <a:p>
            <a:r>
              <a:rPr lang="en-US" sz="2000" b="1" dirty="0" err="1" smtClean="0"/>
              <a:t>MIDlet</a:t>
            </a:r>
            <a:r>
              <a:rPr lang="en-US" sz="2000" b="1" dirty="0" smtClean="0"/>
              <a:t>-Version: 2.0</a:t>
            </a:r>
          </a:p>
          <a:p>
            <a:r>
              <a:rPr lang="en-US" sz="2000" b="1" dirty="0" err="1" smtClean="0"/>
              <a:t>MIDlet</a:t>
            </a:r>
            <a:r>
              <a:rPr lang="en-US" sz="2000" b="1" dirty="0" smtClean="0"/>
              <a:t>-Vendor: </a:t>
            </a:r>
            <a:r>
              <a:rPr lang="en-US" sz="2000" b="1" dirty="0" err="1" smtClean="0"/>
              <a:t>MyCompany</a:t>
            </a:r>
            <a:endParaRPr lang="en-US" sz="2000" b="1" dirty="0" smtClean="0"/>
          </a:p>
          <a:p>
            <a:r>
              <a:rPr lang="en-US" sz="2000" b="1" dirty="0" err="1" smtClean="0"/>
              <a:t>MIDlet</a:t>
            </a:r>
            <a:r>
              <a:rPr lang="en-US" sz="2000" b="1" dirty="0" smtClean="0"/>
              <a:t>-Jar-URL: http://www.mycompany.com/bestmidlet.jar</a:t>
            </a:r>
          </a:p>
          <a:p>
            <a:r>
              <a:rPr lang="en-US" sz="2000" b="1" dirty="0" smtClean="0"/>
              <a:t>MIDlet-1: </a:t>
            </a:r>
            <a:r>
              <a:rPr lang="en-US" sz="2000" b="1" dirty="0" err="1" smtClean="0"/>
              <a:t>BestMIDlet</a:t>
            </a:r>
            <a:r>
              <a:rPr lang="en-US" sz="2000" b="1" dirty="0" smtClean="0"/>
              <a:t>, /images/BestMIDlet.png, </a:t>
            </a:r>
            <a:r>
              <a:rPr lang="en-US" sz="2000" b="1" dirty="0" err="1" smtClean="0"/>
              <a:t>Best.BestMIDlet</a:t>
            </a:r>
            <a:endParaRPr lang="en-US" sz="2000" b="1" dirty="0" smtClean="0"/>
          </a:p>
          <a:p>
            <a:r>
              <a:rPr lang="en-US" sz="2000" b="1" dirty="0" smtClean="0"/>
              <a:t>Model-Version: M253</a:t>
            </a:r>
          </a:p>
          <a:p>
            <a:r>
              <a:rPr lang="en-US" sz="2000" b="1" dirty="0" smtClean="0"/>
              <a:t>public class </a:t>
            </a:r>
            <a:r>
              <a:rPr lang="en-US" sz="2000" b="1" dirty="0" err="1" smtClean="0"/>
              <a:t>BasicMIDletShell</a:t>
            </a:r>
            <a:r>
              <a:rPr lang="en-US" sz="2000" b="1" dirty="0" smtClean="0"/>
              <a:t> extends </a:t>
            </a:r>
            <a:r>
              <a:rPr lang="en-US" sz="2000" b="1" dirty="0" err="1" smtClean="0"/>
              <a:t>MIDlet</a:t>
            </a:r>
            <a:endParaRPr lang="en-US" sz="2000" b="1" dirty="0" smtClean="0"/>
          </a:p>
          <a:p>
            <a:r>
              <a:rPr lang="en-US" sz="2000" b="1" dirty="0" smtClean="0"/>
              <a:t>{</a:t>
            </a:r>
          </a:p>
          <a:p>
            <a:r>
              <a:rPr lang="en-US" sz="2000" b="1" dirty="0" smtClean="0"/>
              <a:t>public void </a:t>
            </a:r>
            <a:r>
              <a:rPr lang="en-US" sz="2000" b="1" dirty="0" err="1" smtClean="0"/>
              <a:t>startApp</a:t>
            </a:r>
            <a:r>
              <a:rPr lang="en-US" sz="2000" b="1" dirty="0" smtClean="0"/>
              <a:t>()</a:t>
            </a:r>
          </a:p>
          <a:p>
            <a:r>
              <a:rPr lang="en-US" sz="2000" b="1" dirty="0" smtClean="0"/>
              <a:t>{</a:t>
            </a:r>
          </a:p>
          <a:p>
            <a:r>
              <a:rPr lang="en-US" sz="2000" b="1" dirty="0" err="1" smtClean="0"/>
              <a:t>System.out.println</a:t>
            </a:r>
            <a:r>
              <a:rPr lang="en-US" sz="2000" b="1" dirty="0" smtClean="0"/>
              <a:t>(</a:t>
            </a:r>
            <a:r>
              <a:rPr lang="en-US" sz="2000" b="1" dirty="0" err="1" smtClean="0"/>
              <a:t>getAppProperty</a:t>
            </a:r>
            <a:r>
              <a:rPr lang="en-US" sz="2000" b="1" dirty="0" smtClean="0"/>
              <a:t>("Model-Version"));</a:t>
            </a:r>
          </a:p>
          <a:p>
            <a:r>
              <a:rPr lang="en-US" sz="2000" b="1" dirty="0" smtClean="0"/>
              <a:t>}</a:t>
            </a:r>
          </a:p>
          <a:p>
            <a:r>
              <a:rPr lang="en-US" sz="2000" b="1" dirty="0" smtClean="0"/>
              <a:t>public void </a:t>
            </a:r>
            <a:r>
              <a:rPr lang="en-US" sz="2000" b="1" dirty="0" err="1" smtClean="0"/>
              <a:t>pauseApp</a:t>
            </a:r>
            <a:r>
              <a:rPr lang="en-US" sz="2000" b="1" dirty="0" smtClean="0"/>
              <a:t>()</a:t>
            </a:r>
          </a:p>
          <a:p>
            <a:r>
              <a:rPr lang="en-US" sz="2000" b="1" dirty="0" smtClean="0"/>
              <a:t>{</a:t>
            </a:r>
          </a:p>
          <a:p>
            <a:r>
              <a:rPr lang="en-US" sz="2000" b="1" dirty="0" smtClean="0"/>
              <a:t>}</a:t>
            </a:r>
          </a:p>
          <a:p>
            <a:r>
              <a:rPr lang="en-US" sz="2000" b="1" dirty="0" smtClean="0"/>
              <a:t>public void </a:t>
            </a:r>
            <a:r>
              <a:rPr lang="en-US" sz="2000" b="1" dirty="0" err="1" smtClean="0"/>
              <a:t>destroyApp</a:t>
            </a:r>
            <a:r>
              <a:rPr lang="en-US" sz="2000" b="1" dirty="0" smtClean="0"/>
              <a:t>( </a:t>
            </a:r>
            <a:r>
              <a:rPr lang="en-US" sz="2000" b="1" dirty="0" err="1" smtClean="0"/>
              <a:t>boolean</a:t>
            </a:r>
            <a:r>
              <a:rPr lang="en-US" sz="2000" b="1" dirty="0" smtClean="0"/>
              <a:t> unconditional)</a:t>
            </a:r>
          </a:p>
          <a:p>
            <a:r>
              <a:rPr lang="en-US" sz="2000" b="1" dirty="0" smtClean="0"/>
              <a:t>{</a:t>
            </a:r>
          </a:p>
          <a:p>
            <a:r>
              <a:rPr lang="en-US" sz="2000" b="1" dirty="0" smtClean="0"/>
              <a:t>}</a:t>
            </a:r>
          </a:p>
          <a:p>
            <a:r>
              <a:rPr lang="en-US" sz="2000" b="1" dirty="0" smtClean="0"/>
              <a:t>}</a:t>
            </a:r>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685800"/>
          </a:xfrm>
        </p:spPr>
        <p:txBody>
          <a:bodyPr>
            <a:normAutofit/>
          </a:bodyPr>
          <a:lstStyle/>
          <a:p>
            <a:r>
              <a:rPr lang="en-US" sz="3600" dirty="0" smtClean="0">
                <a:solidFill>
                  <a:srgbClr val="FF0000"/>
                </a:solidFill>
              </a:rPr>
              <a:t>Populating Drop-down Boxes</a:t>
            </a:r>
            <a:endParaRPr lang="en-US" sz="3600" dirty="0">
              <a:solidFill>
                <a:srgbClr val="FF0000"/>
              </a:solidFill>
            </a:endParaRPr>
          </a:p>
        </p:txBody>
      </p:sp>
      <p:sp>
        <p:nvSpPr>
          <p:cNvPr id="3" name="Content Placeholder 2"/>
          <p:cNvSpPr>
            <a:spLocks noGrp="1"/>
          </p:cNvSpPr>
          <p:nvPr>
            <p:ph idx="1"/>
          </p:nvPr>
        </p:nvSpPr>
        <p:spPr>
          <a:xfrm>
            <a:off x="0" y="838200"/>
            <a:ext cx="8001000" cy="6019800"/>
          </a:xfrm>
        </p:spPr>
        <p:txBody>
          <a:bodyPr>
            <a:normAutofit fontScale="85000" lnSpcReduction="10000"/>
          </a:bodyPr>
          <a:lstStyle/>
          <a:p>
            <a:r>
              <a:rPr lang="en-US" dirty="0" smtClean="0"/>
              <a:t>A drop-down box is a convenient way for users to choose an item from a list of possible items, such as an abbreviation for a state. Traditionally, content of a drop-down box is loaded from the data source once when the application is invoked and remains in memory until the application terminates.</a:t>
            </a:r>
          </a:p>
          <a:p>
            <a:r>
              <a:rPr lang="en-US" dirty="0" smtClean="0"/>
              <a:t>While caching the contents in memory is a best practice in Java programming, caching is a questionable practice when developing a J2ME application.</a:t>
            </a:r>
          </a:p>
          <a:p>
            <a:r>
              <a:rPr lang="en-US" dirty="0" smtClean="0"/>
              <a:t> Loading a list of data for a drop-down box when the J2ME application is invoked is efficient if this is a short list that doesn’t require substantial memory resources.</a:t>
            </a:r>
          </a:p>
          <a:p>
            <a:r>
              <a:rPr lang="en-US" dirty="0" smtClean="0"/>
              <a:t>Load the list dynamically from a server whenever the list is long. Release the list once the user has made a selection, and then reload the list the next time the drop-down box</a:t>
            </a:r>
          </a:p>
          <a:p>
            <a:r>
              <a:rPr lang="en-US" dirty="0" smtClean="0"/>
              <a:t>is invoked. </a:t>
            </a:r>
          </a:p>
          <a:p>
            <a:r>
              <a:rPr lang="en-US" dirty="0" smtClean="0"/>
              <a:t>In this way, memory used to store the list can be reused between calls to the drop-down box.</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7201972"/>
          </a:xfrm>
          <a:prstGeom prst="rect">
            <a:avLst/>
          </a:prstGeom>
        </p:spPr>
        <p:txBody>
          <a:bodyPr wrap="square">
            <a:spAutoFit/>
          </a:bodyPr>
          <a:lstStyle/>
          <a:p>
            <a:r>
              <a:rPr lang="en-US" sz="2200" b="1" dirty="0" smtClean="0"/>
              <a:t>1.programs and data are stored in a small computer device’s memory, commonly referred to as </a:t>
            </a:r>
            <a:r>
              <a:rPr lang="en-US" sz="2200" b="1" i="1" dirty="0" smtClean="0"/>
              <a:t>primary storage. </a:t>
            </a:r>
          </a:p>
          <a:p>
            <a:r>
              <a:rPr lang="en-US" sz="2200" b="1" i="1" dirty="0" smtClean="0"/>
              <a:t>These are lost when the device </a:t>
            </a:r>
            <a:r>
              <a:rPr lang="en-US" sz="2200" b="1" dirty="0" smtClean="0"/>
              <a:t>drops power, although many devices have a secondary battery to retain programs and data as long as possible.</a:t>
            </a:r>
          </a:p>
          <a:p>
            <a:endParaRPr lang="en-US" sz="2200" b="1" dirty="0" smtClean="0"/>
          </a:p>
          <a:p>
            <a:r>
              <a:rPr lang="en-US" sz="2200" b="1" dirty="0" smtClean="0"/>
              <a:t> 2.Once lost, programs and data must be reloaded into the device. Secondary storage is not usually available on a small computing device. </a:t>
            </a:r>
          </a:p>
          <a:p>
            <a:endParaRPr lang="en-US" sz="2200" b="1" dirty="0" smtClean="0"/>
          </a:p>
          <a:p>
            <a:r>
              <a:rPr lang="en-US" sz="2200" b="1" dirty="0" smtClean="0"/>
              <a:t>3.Therefore, a J2ME application should rely on data stored offline in a desktop computer or server rather than data stored in the device’s primary storage. </a:t>
            </a:r>
          </a:p>
          <a:p>
            <a:endParaRPr lang="en-US" sz="2200" b="1" dirty="0" smtClean="0"/>
          </a:p>
          <a:p>
            <a:r>
              <a:rPr lang="en-US" sz="2200" b="1" dirty="0" smtClean="0"/>
              <a:t>4.Data stored offline can be reloaded into the device using a network connection.</a:t>
            </a:r>
          </a:p>
          <a:p>
            <a:endParaRPr lang="en-US" sz="2200" b="1" dirty="0" smtClean="0"/>
          </a:p>
          <a:p>
            <a:endParaRPr lang="en-US" sz="2200" b="1" dirty="0" smtClean="0"/>
          </a:p>
          <a:p>
            <a:endParaRPr lang="en-US" sz="2200" b="1" dirty="0" smtClean="0"/>
          </a:p>
          <a:p>
            <a:endParaRPr lang="en-US" sz="2200" b="1" dirty="0" smtClean="0"/>
          </a:p>
          <a:p>
            <a:endParaRPr lang="en-US" sz="22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609600"/>
          </a:xfrm>
        </p:spPr>
        <p:txBody>
          <a:bodyPr>
            <a:normAutofit/>
          </a:bodyPr>
          <a:lstStyle/>
          <a:p>
            <a:r>
              <a:rPr lang="en-US" sz="2400" dirty="0" smtClean="0">
                <a:solidFill>
                  <a:srgbClr val="FF0000"/>
                </a:solidFill>
              </a:rPr>
              <a:t>Commands, Items, and Event Processing</a:t>
            </a:r>
            <a:endParaRPr lang="en-US" sz="2400" dirty="0">
              <a:solidFill>
                <a:srgbClr val="FF0000"/>
              </a:solidFill>
            </a:endParaRPr>
          </a:p>
        </p:txBody>
      </p:sp>
      <p:sp>
        <p:nvSpPr>
          <p:cNvPr id="3" name="Content Placeholder 2"/>
          <p:cNvSpPr>
            <a:spLocks noGrp="1"/>
          </p:cNvSpPr>
          <p:nvPr>
            <p:ph idx="1"/>
          </p:nvPr>
        </p:nvSpPr>
        <p:spPr>
          <a:xfrm>
            <a:off x="0" y="762000"/>
            <a:ext cx="8153400" cy="5693736"/>
          </a:xfrm>
        </p:spPr>
        <p:txBody>
          <a:bodyPr>
            <a:normAutofit fontScale="92500" lnSpcReduction="10000"/>
          </a:bodyPr>
          <a:lstStyle/>
          <a:p>
            <a:r>
              <a:rPr lang="en-US" b="1" dirty="0" smtClean="0">
                <a:solidFill>
                  <a:srgbClr val="FF0000"/>
                </a:solidFill>
              </a:rPr>
              <a:t>Nearly every J2ME application has an interface that enables user interactions with the application. </a:t>
            </a:r>
          </a:p>
          <a:p>
            <a:r>
              <a:rPr lang="en-US" b="1" dirty="0" smtClean="0">
                <a:solidFill>
                  <a:srgbClr val="FF0000"/>
                </a:solidFill>
              </a:rPr>
              <a:t>The user interface can be as simple as pressing a button on the small computing device, which causes the application to react, or as complex as</a:t>
            </a:r>
          </a:p>
          <a:p>
            <a:pPr>
              <a:buNone/>
            </a:pPr>
            <a:r>
              <a:rPr lang="en-US" b="1" dirty="0" smtClean="0">
                <a:solidFill>
                  <a:srgbClr val="FF0000"/>
                </a:solidFill>
              </a:rPr>
              <a:t>	displaying a form containing check boxes, radio buttons, lists, and other objects common to many applications.</a:t>
            </a:r>
          </a:p>
          <a:p>
            <a:r>
              <a:rPr lang="en-US" b="1" dirty="0" smtClean="0">
                <a:solidFill>
                  <a:srgbClr val="FF0000"/>
                </a:solidFill>
              </a:rPr>
              <a:t>Selections made by a user are considered events that are forwarded to your application by the device’s application manager for processing.</a:t>
            </a:r>
          </a:p>
          <a:p>
            <a:r>
              <a:rPr lang="en-US" b="1" dirty="0" smtClean="0">
                <a:solidFill>
                  <a:srgbClr val="FF0000"/>
                </a:solidFill>
              </a:rPr>
              <a:t> The application’s developer must write code that recognizes an event and then reacts to the event by performing a task based on the nature of the application.</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533400"/>
          </a:xfrm>
        </p:spPr>
        <p:txBody>
          <a:bodyPr>
            <a:normAutofit fontScale="90000"/>
          </a:bodyPr>
          <a:lstStyle/>
          <a:p>
            <a:r>
              <a:rPr lang="en-US" sz="4400" dirty="0" smtClean="0">
                <a:solidFill>
                  <a:srgbClr val="FF0000"/>
                </a:solidFill>
              </a:rPr>
              <a:t>J2ME User Interfaces</a:t>
            </a:r>
            <a:endParaRPr lang="en-US" sz="4400" dirty="0">
              <a:solidFill>
                <a:srgbClr val="FF0000"/>
              </a:solidFill>
            </a:endParaRPr>
          </a:p>
        </p:txBody>
      </p:sp>
      <p:sp>
        <p:nvSpPr>
          <p:cNvPr id="3" name="Content Placeholder 2"/>
          <p:cNvSpPr>
            <a:spLocks noGrp="1"/>
          </p:cNvSpPr>
          <p:nvPr>
            <p:ph idx="1"/>
          </p:nvPr>
        </p:nvSpPr>
        <p:spPr>
          <a:xfrm>
            <a:off x="0" y="533400"/>
            <a:ext cx="8001000" cy="6172200"/>
          </a:xfrm>
        </p:spPr>
        <p:txBody>
          <a:bodyPr>
            <a:normAutofit fontScale="85000" lnSpcReduction="10000"/>
          </a:bodyPr>
          <a:lstStyle/>
          <a:p>
            <a:r>
              <a:rPr lang="en-US" sz="2900" b="1" dirty="0" smtClean="0"/>
              <a:t>A user interface is a set of routines that displays information on the screen, prompts the user to perform a task, and then processes the task. </a:t>
            </a:r>
          </a:p>
          <a:p>
            <a:r>
              <a:rPr lang="en-US" sz="2900" b="1" dirty="0" smtClean="0"/>
              <a:t>For example, a J2ME email application might display a list of menu options, such as Inbox, Compose, and Exit, and then prompt the user to make a selection by moving the cursor keys and pressing a key on the small computing device. </a:t>
            </a:r>
          </a:p>
          <a:p>
            <a:r>
              <a:rPr lang="en-US" sz="2900" b="1" dirty="0" smtClean="0"/>
              <a:t>The device’s application manager passes the selection to the application, where it is compared with known options. </a:t>
            </a:r>
          </a:p>
          <a:p>
            <a:r>
              <a:rPr lang="en-US" sz="2900" b="1" dirty="0" smtClean="0"/>
              <a:t>If a match occurs, the application performs</a:t>
            </a:r>
          </a:p>
          <a:p>
            <a:pPr>
              <a:buNone/>
            </a:pPr>
            <a:r>
              <a:rPr lang="en-US" sz="2900" b="1" dirty="0" smtClean="0"/>
              <a:t>	the steps necessary to process the option.</a:t>
            </a:r>
          </a:p>
          <a:p>
            <a:r>
              <a:rPr lang="en-US" sz="2900" b="1" dirty="0" smtClean="0"/>
              <a:t>A developer can use one of three kinds of user interfaces for an application. </a:t>
            </a:r>
          </a:p>
          <a:p>
            <a:r>
              <a:rPr lang="en-US" sz="2900" b="1" dirty="0" smtClean="0"/>
              <a:t>These are a command, form, or canvas.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153400" cy="10402848"/>
          </a:xfrm>
          <a:prstGeom prst="rect">
            <a:avLst/>
          </a:prstGeom>
        </p:spPr>
        <p:txBody>
          <a:bodyPr wrap="square">
            <a:spAutoFit/>
          </a:bodyPr>
          <a:lstStyle/>
          <a:p>
            <a:r>
              <a:rPr lang="en-US" sz="2200" b="1" dirty="0" smtClean="0">
                <a:sym typeface="Wingdings" pitchFamily="2" charset="2"/>
              </a:rPr>
              <a:t></a:t>
            </a:r>
            <a:r>
              <a:rPr lang="en-US" sz="2200" b="1" dirty="0" smtClean="0"/>
              <a:t>A command-based user interface consists of instances of the Command class. An instance of the Command class is a button that the </a:t>
            </a:r>
            <a:r>
              <a:rPr lang="en-US" sz="2200" b="1" smtClean="0"/>
              <a:t>user presses on </a:t>
            </a:r>
            <a:r>
              <a:rPr lang="en-US" sz="2200" b="1" dirty="0" smtClean="0"/>
              <a:t>the device to enact a specific task. </a:t>
            </a:r>
          </a:p>
          <a:p>
            <a:r>
              <a:rPr lang="en-US" sz="2200" b="1" dirty="0" smtClean="0">
                <a:sym typeface="Wingdings" pitchFamily="2" charset="2"/>
              </a:rPr>
              <a:t></a:t>
            </a:r>
            <a:r>
              <a:rPr lang="en-US" sz="2200" b="1" dirty="0" smtClean="0"/>
              <a:t>For example, Exit is an instance of the Command class associated with an Exit button on the keypad to terminate the application. </a:t>
            </a:r>
          </a:p>
          <a:p>
            <a:r>
              <a:rPr lang="en-US" sz="2200" b="1" dirty="0" smtClean="0">
                <a:sym typeface="Wingdings" pitchFamily="2" charset="2"/>
              </a:rPr>
              <a:t></a:t>
            </a:r>
            <a:r>
              <a:rPr lang="en-US" sz="2200" b="1" dirty="0" smtClean="0"/>
              <a:t>The Help button is also an instance of the Command class that is linked to the Help key on the device, which is used whenever the user requires assistance.</a:t>
            </a:r>
          </a:p>
          <a:p>
            <a:r>
              <a:rPr lang="en-US" sz="2200" b="1" dirty="0" smtClean="0">
                <a:sym typeface="Wingdings" pitchFamily="2" charset="2"/>
              </a:rPr>
              <a:t></a:t>
            </a:r>
            <a:r>
              <a:rPr lang="en-US" sz="2200" b="1" dirty="0" smtClean="0"/>
              <a:t>A form-based user interface consists of an instance of the Form class that contains instances derived from the Item class such as text boxes, radio buttons, check boxes, lists, and other conventions used to display information on the screen and to collect input from the user. A form is similar to an HTML form.</a:t>
            </a:r>
          </a:p>
          <a:p>
            <a:r>
              <a:rPr lang="en-US" sz="2200" b="1" dirty="0" smtClean="0">
                <a:sym typeface="Wingdings" pitchFamily="2" charset="2"/>
              </a:rPr>
              <a:t></a:t>
            </a:r>
            <a:r>
              <a:rPr lang="en-US" sz="2200" b="1" dirty="0" smtClean="0"/>
              <a:t>A canvas-based user interface consists of instances of the Canvas class within which the developer creates images such as those used in a game.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457200"/>
          </a:xfrm>
        </p:spPr>
        <p:txBody>
          <a:bodyPr>
            <a:noAutofit/>
          </a:bodyPr>
          <a:lstStyle/>
          <a:p>
            <a:r>
              <a:rPr lang="en-US" sz="4000" dirty="0" smtClean="0">
                <a:solidFill>
                  <a:srgbClr val="FF0000"/>
                </a:solidFill>
              </a:rPr>
              <a:t>Display Class</a:t>
            </a:r>
            <a:endParaRPr lang="en-US" sz="4000" dirty="0">
              <a:solidFill>
                <a:srgbClr val="FF0000"/>
              </a:solidFill>
            </a:endParaRPr>
          </a:p>
        </p:txBody>
      </p:sp>
      <p:sp>
        <p:nvSpPr>
          <p:cNvPr id="3" name="Content Placeholder 2"/>
          <p:cNvSpPr>
            <a:spLocks noGrp="1"/>
          </p:cNvSpPr>
          <p:nvPr>
            <p:ph idx="1"/>
          </p:nvPr>
        </p:nvSpPr>
        <p:spPr>
          <a:xfrm>
            <a:off x="152400" y="381000"/>
            <a:ext cx="7924800" cy="6477000"/>
          </a:xfrm>
        </p:spPr>
        <p:txBody>
          <a:bodyPr>
            <a:normAutofit fontScale="55000" lnSpcReduction="20000"/>
          </a:bodyPr>
          <a:lstStyle/>
          <a:p>
            <a:r>
              <a:rPr lang="en-US" sz="4000" b="1" dirty="0" smtClean="0"/>
              <a:t>The device’s screen is referred to as the display, and you interact with the display by obtaining a reference to an instance of the </a:t>
            </a:r>
            <a:r>
              <a:rPr lang="en-US" sz="4000" b="1" dirty="0" err="1" smtClean="0"/>
              <a:t>MIDlet’s</a:t>
            </a:r>
            <a:r>
              <a:rPr lang="en-US" sz="4000" b="1" dirty="0" smtClean="0"/>
              <a:t> Display class. </a:t>
            </a:r>
          </a:p>
          <a:p>
            <a:r>
              <a:rPr lang="en-US" sz="4000" b="1" dirty="0" smtClean="0"/>
              <a:t>Each </a:t>
            </a:r>
            <a:r>
              <a:rPr lang="en-US" sz="4000" b="1" dirty="0" err="1" smtClean="0"/>
              <a:t>MIDlet</a:t>
            </a:r>
            <a:r>
              <a:rPr lang="en-US" sz="4000" b="1" dirty="0" smtClean="0"/>
              <a:t> has one and only one instance of the Display class. Every J2ME </a:t>
            </a:r>
            <a:r>
              <a:rPr lang="en-US" sz="4000" b="1" dirty="0" err="1" smtClean="0"/>
              <a:t>MIDlet</a:t>
            </a:r>
            <a:r>
              <a:rPr lang="en-US" sz="4000" b="1" dirty="0" smtClean="0"/>
              <a:t> that displays anything on the screen must obtain a reference to its Display instance.</a:t>
            </a:r>
          </a:p>
          <a:p>
            <a:r>
              <a:rPr lang="en-US" sz="4000" b="1" dirty="0" smtClean="0"/>
              <a:t>This instance is used to show instances of Displayable class on the screen.</a:t>
            </a:r>
          </a:p>
          <a:p>
            <a:r>
              <a:rPr lang="en-US" sz="4000" b="1" dirty="0" smtClean="0"/>
              <a:t>The Displayable class has two subclasses. These are the Screen class and the Canvas  class.</a:t>
            </a:r>
          </a:p>
          <a:p>
            <a:r>
              <a:rPr lang="en-US" sz="4000" b="1" dirty="0" smtClean="0"/>
              <a:t> The Screen class contains a subclass called the Item class, which has its own subclasses used to display information or collect information from a user (such as forms, check boxes, radio buttons). The Screen class and its derived classes are referred to as high-level user interface components.</a:t>
            </a:r>
          </a:p>
          <a:p>
            <a:r>
              <a:rPr lang="en-US" sz="4000" b="1" dirty="0" smtClean="0"/>
              <a:t>The Canvas class is used to display graphical images such as those used for games.</a:t>
            </a:r>
          </a:p>
          <a:p>
            <a:r>
              <a:rPr lang="en-US" sz="4000" b="1" dirty="0" smtClean="0"/>
              <a:t>Displays created using the Canvas class are considered a low-level user interface and are used whenever you need to display a customized sc</a:t>
            </a:r>
            <a:r>
              <a:rPr lang="en-US" sz="3600" b="1" dirty="0" smtClean="0"/>
              <a:t>reen.</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8153400" cy="9910405"/>
          </a:xfrm>
          <a:prstGeom prst="rect">
            <a:avLst/>
          </a:prstGeom>
        </p:spPr>
        <p:txBody>
          <a:bodyPr wrap="square">
            <a:spAutoFit/>
          </a:bodyPr>
          <a:lstStyle/>
          <a:p>
            <a:r>
              <a:rPr lang="en-US" sz="2800" b="1" dirty="0" smtClean="0">
                <a:sym typeface="Wingdings" pitchFamily="2" charset="2"/>
              </a:rPr>
              <a:t></a:t>
            </a:r>
            <a:r>
              <a:rPr lang="en-US" sz="2800" b="1" dirty="0" smtClean="0"/>
              <a:t>Instances of classes derived from the Displayable class are placed on the screen by calling </a:t>
            </a:r>
            <a:r>
              <a:rPr lang="en-US" sz="2800" b="1" dirty="0" smtClean="0">
                <a:solidFill>
                  <a:srgbClr val="FF0000"/>
                </a:solidFill>
              </a:rPr>
              <a:t>the </a:t>
            </a:r>
            <a:r>
              <a:rPr lang="en-US" sz="2800" b="1" dirty="0" err="1" smtClean="0">
                <a:solidFill>
                  <a:srgbClr val="FF0000"/>
                </a:solidFill>
              </a:rPr>
              <a:t>setCurrent</a:t>
            </a:r>
            <a:r>
              <a:rPr lang="en-US" sz="2800" b="1" dirty="0" smtClean="0">
                <a:solidFill>
                  <a:srgbClr val="FF0000"/>
                </a:solidFill>
              </a:rPr>
              <a:t>() </a:t>
            </a:r>
            <a:r>
              <a:rPr lang="en-US" sz="2800" b="1" dirty="0" smtClean="0"/>
              <a:t>method of the Display class.</a:t>
            </a:r>
          </a:p>
          <a:p>
            <a:r>
              <a:rPr lang="en-US" sz="2800" b="1" dirty="0" smtClean="0">
                <a:sym typeface="Wingdings" pitchFamily="2" charset="2"/>
              </a:rPr>
              <a:t></a:t>
            </a:r>
            <a:r>
              <a:rPr lang="en-US" sz="2800" b="1" dirty="0" smtClean="0"/>
              <a:t>The object that is to be displayed is passed to the </a:t>
            </a:r>
            <a:r>
              <a:rPr lang="en-US" sz="2800" b="1" dirty="0" err="1" smtClean="0"/>
              <a:t>setCurrent</a:t>
            </a:r>
            <a:r>
              <a:rPr lang="en-US" sz="2800" b="1" dirty="0" smtClean="0"/>
              <a:t>() method as a parameter. It is important to note that instances of derived classes of the Item class are not directly displayable and must be contained within an instance of a Form class.</a:t>
            </a:r>
          </a:p>
          <a:p>
            <a:r>
              <a:rPr lang="en-US" sz="2800" b="1" dirty="0" smtClean="0">
                <a:sym typeface="Wingdings" pitchFamily="2" charset="2"/>
              </a:rPr>
              <a:t></a:t>
            </a:r>
            <a:r>
              <a:rPr lang="en-US" sz="2800" b="1" dirty="0" smtClean="0"/>
              <a:t> An instance of an Item class appears on the screen when the </a:t>
            </a:r>
            <a:r>
              <a:rPr lang="en-US" sz="2800" b="1" dirty="0" err="1" smtClean="0"/>
              <a:t>setCurrent</a:t>
            </a:r>
            <a:r>
              <a:rPr lang="en-US" sz="2800" b="1" dirty="0" smtClean="0"/>
              <a:t>() method is used to show the form. </a:t>
            </a:r>
          </a:p>
          <a:p>
            <a:r>
              <a:rPr lang="en-US" sz="2800" b="1" dirty="0" smtClean="0">
                <a:sym typeface="Wingdings" pitchFamily="2" charset="2"/>
              </a:rPr>
              <a:t></a:t>
            </a:r>
            <a:r>
              <a:rPr lang="en-US" sz="2400" b="1" dirty="0" smtClean="0"/>
              <a:t>The </a:t>
            </a:r>
            <a:r>
              <a:rPr lang="en-US" sz="2400" b="1" dirty="0" err="1" smtClean="0">
                <a:solidFill>
                  <a:srgbClr val="FF0000"/>
                </a:solidFill>
              </a:rPr>
              <a:t>getCurrent</a:t>
            </a:r>
            <a:r>
              <a:rPr lang="en-US" sz="2400" b="1" dirty="0" smtClean="0">
                <a:solidFill>
                  <a:srgbClr val="FF0000"/>
                </a:solidFill>
              </a:rPr>
              <a:t>() method </a:t>
            </a:r>
            <a:r>
              <a:rPr lang="en-US" sz="2400" b="1" dirty="0" smtClean="0"/>
              <a:t>of the Display class is used by a </a:t>
            </a:r>
            <a:r>
              <a:rPr lang="en-US" sz="2400" b="1" dirty="0" err="1" smtClean="0"/>
              <a:t>MIDlet</a:t>
            </a:r>
            <a:r>
              <a:rPr lang="en-US" sz="2400" b="1" dirty="0" smtClean="0"/>
              <a:t> to retrieve information about the instances of derivatives of the Displayable clas</a:t>
            </a:r>
            <a:r>
              <a:rPr lang="en-US" sz="2000" b="1" dirty="0" smtClean="0"/>
              <a:t>s.</a:t>
            </a:r>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82296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239000" cy="5998536"/>
          </a:xfrm>
        </p:spPr>
        <p:txBody>
          <a:bodyPr/>
          <a:lstStyle/>
          <a:p>
            <a:r>
              <a:rPr lang="en-US" dirty="0" smtClean="0"/>
              <a:t>Multiple calls to the </a:t>
            </a:r>
            <a:r>
              <a:rPr lang="en-US" dirty="0" err="1" smtClean="0"/>
              <a:t>getDisplay</a:t>
            </a:r>
            <a:r>
              <a:rPr lang="en-US" dirty="0" smtClean="0"/>
              <a:t>(this) method</a:t>
            </a:r>
          </a:p>
          <a:p>
            <a:pPr>
              <a:buNone/>
            </a:pPr>
            <a:r>
              <a:rPr lang="en-US" dirty="0" smtClean="0"/>
              <a:t>	return the same Display instance.</a:t>
            </a:r>
          </a:p>
          <a:p>
            <a:pPr>
              <a:buNone/>
            </a:pPr>
            <a:endParaRPr lang="en-US" dirty="0" smtClean="0"/>
          </a:p>
          <a:p>
            <a:pPr>
              <a:buNone/>
            </a:pPr>
            <a:endParaRPr lang="en-US" dirty="0" smtClean="0"/>
          </a:p>
          <a:p>
            <a:r>
              <a:rPr lang="en-US" sz="3200" b="1" dirty="0" smtClean="0"/>
              <a:t>private Display </a:t>
            </a:r>
            <a:r>
              <a:rPr lang="en-US" sz="3200" b="1" dirty="0" err="1" smtClean="0"/>
              <a:t>display</a:t>
            </a:r>
            <a:r>
              <a:rPr lang="en-US" sz="3200" b="1" dirty="0" smtClean="0"/>
              <a:t>;</a:t>
            </a:r>
          </a:p>
          <a:p>
            <a:endParaRPr lang="en-US" sz="3200" b="1" dirty="0" smtClean="0"/>
          </a:p>
          <a:p>
            <a:pPr>
              <a:buNone/>
            </a:pPr>
            <a:endParaRPr lang="en-US" sz="3200" b="1" dirty="0" smtClean="0"/>
          </a:p>
          <a:p>
            <a:endParaRPr lang="en-US" sz="3200" b="1" dirty="0" smtClean="0"/>
          </a:p>
          <a:p>
            <a:r>
              <a:rPr lang="en-US" sz="3200" b="1" dirty="0" smtClean="0"/>
              <a:t>display = </a:t>
            </a:r>
            <a:r>
              <a:rPr lang="en-US" sz="3200" b="1" dirty="0" err="1" smtClean="0"/>
              <a:t>Display.getDisplay</a:t>
            </a:r>
            <a:r>
              <a:rPr lang="en-US" sz="3200" b="1" dirty="0" smtClean="0"/>
              <a:t>(this);</a:t>
            </a:r>
            <a:endParaRPr lang="en-US" sz="32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9510296"/>
          </a:xfrm>
          <a:prstGeom prst="rect">
            <a:avLst/>
          </a:prstGeom>
        </p:spPr>
        <p:txBody>
          <a:bodyPr wrap="square">
            <a:spAutoFit/>
          </a:bodyPr>
          <a:lstStyle/>
          <a:p>
            <a:r>
              <a:rPr lang="en-US" sz="2800" b="1" dirty="0" smtClean="0">
                <a:sym typeface="Wingdings" pitchFamily="2" charset="2"/>
              </a:rPr>
              <a:t></a:t>
            </a:r>
            <a:r>
              <a:rPr lang="en-US" sz="2800" b="1" dirty="0" smtClean="0"/>
              <a:t>Listing 5-1 contains the JAD file for this </a:t>
            </a:r>
            <a:r>
              <a:rPr lang="en-US" sz="2800" b="1" dirty="0" err="1" smtClean="0"/>
              <a:t>MIDlet</a:t>
            </a:r>
            <a:r>
              <a:rPr lang="en-US" sz="2800" b="1" dirty="0" smtClean="0"/>
              <a:t>, and </a:t>
            </a:r>
            <a:r>
              <a:rPr lang="en-US" sz="2800" b="1" dirty="0" smtClean="0">
                <a:sym typeface="Wingdings" pitchFamily="2" charset="2"/>
              </a:rPr>
              <a:t></a:t>
            </a:r>
            <a:r>
              <a:rPr lang="en-US" sz="2800" b="1" dirty="0" smtClean="0"/>
              <a:t>Listing 5-2 illustrates how the Display class is used to determine the color </a:t>
            </a:r>
            <a:r>
              <a:rPr lang="en-US" sz="2400" b="1" dirty="0" smtClean="0"/>
              <a:t>attribute</a:t>
            </a:r>
            <a:r>
              <a:rPr lang="en-US" sz="2800" b="1" dirty="0" smtClean="0"/>
              <a:t> of the small computing device’s screen. </a:t>
            </a:r>
          </a:p>
          <a:p>
            <a:r>
              <a:rPr lang="en-US" sz="2800" b="1" dirty="0" smtClean="0">
                <a:sym typeface="Wingdings" pitchFamily="2" charset="2"/>
              </a:rPr>
              <a:t></a:t>
            </a:r>
            <a:r>
              <a:rPr lang="en-US" sz="2800" b="1" dirty="0" smtClean="0"/>
              <a:t>In this example, the </a:t>
            </a:r>
            <a:r>
              <a:rPr lang="en-US" sz="2800" b="1" dirty="0" err="1" smtClean="0"/>
              <a:t>MIDlet</a:t>
            </a:r>
            <a:r>
              <a:rPr lang="en-US" sz="2800" b="1" dirty="0" smtClean="0"/>
              <a:t> invokes the </a:t>
            </a:r>
            <a:r>
              <a:rPr lang="en-US" sz="2800" b="1" dirty="0" err="1" smtClean="0"/>
              <a:t>isColor</a:t>
            </a:r>
            <a:r>
              <a:rPr lang="en-US" sz="2800" b="1" dirty="0" smtClean="0"/>
              <a:t>() method of the Display class to determine whether the screen is capable of displaying color. </a:t>
            </a:r>
          </a:p>
          <a:p>
            <a:r>
              <a:rPr lang="en-US" sz="2800" b="1" dirty="0" smtClean="0">
                <a:sym typeface="Wingdings" pitchFamily="2" charset="2"/>
              </a:rPr>
              <a:t></a:t>
            </a:r>
            <a:r>
              <a:rPr lang="en-US" sz="2800" b="1" dirty="0" smtClean="0"/>
              <a:t>If so, the </a:t>
            </a:r>
            <a:r>
              <a:rPr lang="en-US" sz="2800" b="1" dirty="0" err="1" smtClean="0"/>
              <a:t>MIDlet</a:t>
            </a:r>
            <a:r>
              <a:rPr lang="en-US" sz="2800" b="1" dirty="0" smtClean="0"/>
              <a:t> displays an instance of the </a:t>
            </a:r>
            <a:r>
              <a:rPr lang="en-US" sz="2800" b="1" dirty="0" err="1" smtClean="0"/>
              <a:t>TextBox</a:t>
            </a:r>
            <a:r>
              <a:rPr lang="en-US" sz="2800" b="1" dirty="0" smtClean="0"/>
              <a:t> class reporting that the device has a color screen; otherwise the instance reports that the device is incapable of displaying color.</a:t>
            </a:r>
          </a:p>
          <a:p>
            <a:r>
              <a:rPr lang="en-US" sz="2800" b="1" dirty="0" smtClean="0"/>
              <a:t> </a:t>
            </a:r>
            <a:r>
              <a:rPr lang="en-US" sz="2800" b="1" dirty="0" smtClean="0">
                <a:sym typeface="Wingdings" pitchFamily="2" charset="2"/>
              </a:rPr>
              <a:t></a:t>
            </a:r>
            <a:r>
              <a:rPr lang="en-US" sz="2800" b="1" dirty="0" smtClean="0"/>
              <a:t>Of course, in a </a:t>
            </a:r>
            <a:r>
              <a:rPr lang="en-US" sz="2800" b="1" dirty="0" err="1" smtClean="0"/>
              <a:t>realworld</a:t>
            </a:r>
            <a:r>
              <a:rPr lang="en-US" sz="2800" b="1" dirty="0" smtClean="0"/>
              <a:t> </a:t>
            </a:r>
            <a:r>
              <a:rPr lang="en-US" sz="2800" b="1" dirty="0" err="1" smtClean="0"/>
              <a:t>MIDlet</a:t>
            </a:r>
            <a:r>
              <a:rPr lang="en-US" sz="2800" b="1" dirty="0" smtClean="0"/>
              <a:t>, the response returned by the </a:t>
            </a:r>
            <a:r>
              <a:rPr lang="en-US" sz="2800" b="1" dirty="0" err="1" smtClean="0"/>
              <a:t>isColor</a:t>
            </a:r>
            <a:r>
              <a:rPr lang="en-US" sz="2800" b="1" dirty="0" smtClean="0"/>
              <a:t>() method is used within the </a:t>
            </a:r>
            <a:r>
              <a:rPr lang="en-US" sz="2800" b="1" dirty="0" err="1" smtClean="0"/>
              <a:t>MIDlet</a:t>
            </a:r>
            <a:r>
              <a:rPr lang="en-US" sz="2800" b="1" dirty="0" smtClean="0"/>
              <a:t> either to activate or deactivate routines that manipulate color on the screen.</a:t>
            </a:r>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8077200" cy="7663636"/>
          </a:xfrm>
          <a:prstGeom prst="rect">
            <a:avLst/>
          </a:prstGeom>
        </p:spPr>
        <p:txBody>
          <a:bodyPr wrap="square">
            <a:spAutoFit/>
          </a:bodyPr>
          <a:lstStyle/>
          <a:p>
            <a:r>
              <a:rPr lang="en-US" sz="2000" b="1" dirty="0" err="1" smtClean="0">
                <a:solidFill>
                  <a:srgbClr val="FF0000"/>
                </a:solidFill>
              </a:rPr>
              <a:t>MIDlet</a:t>
            </a:r>
            <a:r>
              <a:rPr lang="en-US" sz="2000" b="1" dirty="0" smtClean="0">
                <a:solidFill>
                  <a:srgbClr val="FF0000"/>
                </a:solidFill>
              </a:rPr>
              <a:t>-Name: </a:t>
            </a:r>
            <a:r>
              <a:rPr lang="en-US" sz="2000" b="1" dirty="0" err="1" smtClean="0">
                <a:solidFill>
                  <a:srgbClr val="FF0000"/>
                </a:solidFill>
              </a:rPr>
              <a:t>CheckColor</a:t>
            </a:r>
            <a:endParaRPr lang="en-US" sz="2000" b="1" dirty="0" smtClean="0">
              <a:solidFill>
                <a:srgbClr val="FF0000"/>
              </a:solidFill>
            </a:endParaRPr>
          </a:p>
          <a:p>
            <a:r>
              <a:rPr lang="en-US" sz="2000" b="1" dirty="0" err="1" smtClean="0">
                <a:solidFill>
                  <a:srgbClr val="FF0000"/>
                </a:solidFill>
              </a:rPr>
              <a:t>MIDlet</a:t>
            </a:r>
            <a:r>
              <a:rPr lang="en-US" sz="2000" b="1" dirty="0" smtClean="0">
                <a:solidFill>
                  <a:srgbClr val="FF0000"/>
                </a:solidFill>
              </a:rPr>
              <a:t>-Version: 1.0</a:t>
            </a:r>
          </a:p>
          <a:p>
            <a:r>
              <a:rPr lang="en-US" sz="2000" b="1" dirty="0" err="1" smtClean="0">
                <a:solidFill>
                  <a:srgbClr val="FF0000"/>
                </a:solidFill>
              </a:rPr>
              <a:t>MIDlet</a:t>
            </a:r>
            <a:r>
              <a:rPr lang="en-US" sz="2000" b="1" dirty="0" smtClean="0">
                <a:solidFill>
                  <a:srgbClr val="FF0000"/>
                </a:solidFill>
              </a:rPr>
              <a:t>-Vendor: </a:t>
            </a:r>
            <a:r>
              <a:rPr lang="en-US" sz="2000" b="1" dirty="0" err="1" smtClean="0">
                <a:solidFill>
                  <a:srgbClr val="FF0000"/>
                </a:solidFill>
              </a:rPr>
              <a:t>MyCompany</a:t>
            </a:r>
            <a:endParaRPr lang="en-US" sz="2000" b="1" dirty="0" smtClean="0">
              <a:solidFill>
                <a:srgbClr val="FF0000"/>
              </a:solidFill>
            </a:endParaRPr>
          </a:p>
          <a:p>
            <a:r>
              <a:rPr lang="en-US" sz="2000" b="1" dirty="0" err="1" smtClean="0">
                <a:solidFill>
                  <a:srgbClr val="FF0000"/>
                </a:solidFill>
              </a:rPr>
              <a:t>MIDlet</a:t>
            </a:r>
            <a:r>
              <a:rPr lang="en-US" sz="2000" b="1" dirty="0" smtClean="0">
                <a:solidFill>
                  <a:srgbClr val="FF0000"/>
                </a:solidFill>
              </a:rPr>
              <a:t>-Jar-URL: CheckColor.jar</a:t>
            </a:r>
          </a:p>
          <a:p>
            <a:r>
              <a:rPr lang="en-US" sz="2000" b="1" dirty="0" smtClean="0">
                <a:solidFill>
                  <a:srgbClr val="FF0000"/>
                </a:solidFill>
              </a:rPr>
              <a:t>MIDlet-1: </a:t>
            </a:r>
            <a:r>
              <a:rPr lang="en-US" sz="2000" b="1" dirty="0" err="1" smtClean="0">
                <a:solidFill>
                  <a:srgbClr val="FF0000"/>
                </a:solidFill>
              </a:rPr>
              <a:t>CheckColor</a:t>
            </a:r>
            <a:r>
              <a:rPr lang="en-US" sz="2000" b="1" dirty="0" smtClean="0">
                <a:solidFill>
                  <a:srgbClr val="FF0000"/>
                </a:solidFill>
              </a:rPr>
              <a:t>, CheckColor.png, </a:t>
            </a:r>
            <a:r>
              <a:rPr lang="en-US" sz="2000" b="1" dirty="0" err="1" smtClean="0">
                <a:solidFill>
                  <a:srgbClr val="FF0000"/>
                </a:solidFill>
              </a:rPr>
              <a:t>CheckColor</a:t>
            </a:r>
            <a:endParaRPr lang="en-US" sz="2000" b="1" dirty="0" smtClean="0">
              <a:solidFill>
                <a:srgbClr val="FF0000"/>
              </a:solidFill>
            </a:endParaRPr>
          </a:p>
          <a:p>
            <a:r>
              <a:rPr lang="en-US" sz="2000" b="1" dirty="0" err="1" smtClean="0">
                <a:solidFill>
                  <a:srgbClr val="FF0000"/>
                </a:solidFill>
              </a:rPr>
              <a:t>MicroEdition</a:t>
            </a:r>
            <a:r>
              <a:rPr lang="en-US" sz="2000" b="1" dirty="0" smtClean="0">
                <a:solidFill>
                  <a:srgbClr val="FF0000"/>
                </a:solidFill>
              </a:rPr>
              <a:t>-Configuration: CLDC-1.0</a:t>
            </a:r>
          </a:p>
          <a:p>
            <a:r>
              <a:rPr lang="en-US" sz="2000" b="1" dirty="0" err="1" smtClean="0">
                <a:solidFill>
                  <a:srgbClr val="FF0000"/>
                </a:solidFill>
              </a:rPr>
              <a:t>MicroEdition</a:t>
            </a:r>
            <a:r>
              <a:rPr lang="en-US" sz="2000" b="1" dirty="0" smtClean="0">
                <a:solidFill>
                  <a:srgbClr val="FF0000"/>
                </a:solidFill>
              </a:rPr>
              <a:t>-Profile: MIDP-1.0</a:t>
            </a:r>
          </a:p>
          <a:p>
            <a:r>
              <a:rPr lang="en-US" sz="2000" b="1" dirty="0" err="1" smtClean="0">
                <a:solidFill>
                  <a:srgbClr val="FF0000"/>
                </a:solidFill>
              </a:rPr>
              <a:t>MIDlet</a:t>
            </a:r>
            <a:r>
              <a:rPr lang="en-US" sz="2000" b="1" dirty="0" smtClean="0">
                <a:solidFill>
                  <a:srgbClr val="FF0000"/>
                </a:solidFill>
              </a:rPr>
              <a:t>-JAR-SIZE: 100</a:t>
            </a:r>
          </a:p>
          <a:p>
            <a:r>
              <a:rPr lang="en-US" sz="2000" dirty="0" smtClean="0"/>
              <a:t>import </a:t>
            </a:r>
            <a:r>
              <a:rPr lang="en-US" sz="2000" dirty="0" err="1" smtClean="0"/>
              <a:t>javax.microedition.midlet</a:t>
            </a:r>
            <a:r>
              <a:rPr lang="en-US" sz="2000" dirty="0" smtClean="0"/>
              <a:t>.*;</a:t>
            </a:r>
          </a:p>
          <a:p>
            <a:r>
              <a:rPr lang="en-US" sz="2000" dirty="0" smtClean="0"/>
              <a:t>import </a:t>
            </a:r>
            <a:r>
              <a:rPr lang="en-US" sz="2000" dirty="0" err="1" smtClean="0"/>
              <a:t>javax.microedition.lcdui</a:t>
            </a:r>
            <a:r>
              <a:rPr lang="en-US" sz="2000" dirty="0" smtClean="0"/>
              <a:t>.*;</a:t>
            </a:r>
          </a:p>
          <a:p>
            <a:r>
              <a:rPr lang="en-US" sz="2000" dirty="0" smtClean="0"/>
              <a:t>public class </a:t>
            </a:r>
            <a:r>
              <a:rPr lang="en-US" sz="2000" dirty="0" err="1" smtClean="0"/>
              <a:t>CheckColor</a:t>
            </a:r>
            <a:r>
              <a:rPr lang="en-US" sz="2000" dirty="0" smtClean="0"/>
              <a:t> extends </a:t>
            </a:r>
            <a:r>
              <a:rPr lang="en-US" sz="2000" dirty="0" err="1" smtClean="0"/>
              <a:t>MIDlet</a:t>
            </a:r>
            <a:r>
              <a:rPr lang="en-US" sz="2000" dirty="0" smtClean="0"/>
              <a:t> implements </a:t>
            </a:r>
            <a:r>
              <a:rPr lang="en-US" sz="2000" dirty="0" err="1" smtClean="0"/>
              <a:t>CommandListener</a:t>
            </a:r>
            <a:endParaRPr lang="en-US" sz="2000" dirty="0" smtClean="0"/>
          </a:p>
          <a:p>
            <a:r>
              <a:rPr lang="en-US" sz="2000" dirty="0" smtClean="0"/>
              <a:t>private Display </a:t>
            </a:r>
            <a:r>
              <a:rPr lang="en-US" sz="2000" dirty="0" err="1" smtClean="0"/>
              <a:t>display</a:t>
            </a:r>
            <a:r>
              <a:rPr lang="en-US" sz="2000" dirty="0" smtClean="0"/>
              <a:t>;</a:t>
            </a:r>
          </a:p>
          <a:p>
            <a:r>
              <a:rPr lang="en-US" sz="2000" dirty="0" smtClean="0"/>
              <a:t>private Form </a:t>
            </a:r>
            <a:r>
              <a:rPr lang="en-US" sz="2000" dirty="0" err="1" smtClean="0"/>
              <a:t>form</a:t>
            </a:r>
            <a:r>
              <a:rPr lang="en-US" sz="2000" dirty="0" smtClean="0"/>
              <a:t>;</a:t>
            </a:r>
          </a:p>
          <a:p>
            <a:r>
              <a:rPr lang="en-US" sz="2000" dirty="0" smtClean="0"/>
              <a:t>private </a:t>
            </a:r>
            <a:r>
              <a:rPr lang="en-US" sz="2000" dirty="0" err="1" smtClean="0"/>
              <a:t>TextBox</a:t>
            </a:r>
            <a:r>
              <a:rPr lang="en-US" sz="2000" dirty="0" smtClean="0"/>
              <a:t> </a:t>
            </a:r>
            <a:r>
              <a:rPr lang="en-US" sz="2000" dirty="0" err="1" smtClean="0"/>
              <a:t>textbox</a:t>
            </a:r>
            <a:r>
              <a:rPr lang="en-US" sz="2000" dirty="0" smtClean="0"/>
              <a:t>;</a:t>
            </a:r>
          </a:p>
          <a:p>
            <a:r>
              <a:rPr lang="en-US" sz="2000" dirty="0" smtClean="0"/>
              <a:t>private Command exit;</a:t>
            </a:r>
          </a:p>
          <a:p>
            <a:r>
              <a:rPr lang="en-US" sz="2000" dirty="0" smtClean="0"/>
              <a:t>public </a:t>
            </a:r>
            <a:r>
              <a:rPr lang="en-US" sz="2000" dirty="0" err="1" smtClean="0"/>
              <a:t>CheckColor</a:t>
            </a:r>
            <a:r>
              <a:rPr lang="en-US" sz="2000" dirty="0" smtClean="0"/>
              <a:t>()</a:t>
            </a:r>
          </a:p>
          <a:p>
            <a:r>
              <a:rPr lang="en-US" sz="2000" dirty="0" smtClean="0"/>
              <a:t>{</a:t>
            </a:r>
          </a:p>
          <a:p>
            <a:r>
              <a:rPr lang="en-US" sz="2000" dirty="0" smtClean="0"/>
              <a:t>display = </a:t>
            </a:r>
            <a:r>
              <a:rPr lang="en-US" sz="2000" dirty="0" err="1" smtClean="0"/>
              <a:t>Display.getDisplay</a:t>
            </a:r>
            <a:r>
              <a:rPr lang="en-US" sz="2000" dirty="0" smtClean="0"/>
              <a:t>(this);</a:t>
            </a:r>
          </a:p>
          <a:p>
            <a:r>
              <a:rPr lang="en-US" sz="2000" dirty="0" smtClean="0"/>
              <a:t>exit = new Command("Exit", </a:t>
            </a:r>
            <a:r>
              <a:rPr lang="en-US" sz="2000" dirty="0" err="1" smtClean="0"/>
              <a:t>Command.SCREEN</a:t>
            </a:r>
            <a:r>
              <a:rPr lang="en-US" sz="2000" dirty="0" smtClean="0"/>
              <a:t>, 1);</a:t>
            </a:r>
          </a:p>
          <a:p>
            <a:r>
              <a:rPr lang="en-US" sz="2000" dirty="0" smtClean="0"/>
              <a:t>String message=null;</a:t>
            </a:r>
          </a:p>
          <a:p>
            <a:r>
              <a:rPr lang="en-US" sz="2000" dirty="0" smtClean="0"/>
              <a:t>if (</a:t>
            </a:r>
            <a:r>
              <a:rPr lang="en-US" sz="2000" dirty="0" err="1" smtClean="0"/>
              <a:t>display.isColor</a:t>
            </a:r>
            <a:r>
              <a:rPr lang="en-US" sz="2000" dirty="0" smtClean="0"/>
              <a:t>())</a:t>
            </a:r>
          </a:p>
          <a:p>
            <a:endParaRPr lang="en-US" dirty="0" smtClean="0"/>
          </a:p>
          <a:p>
            <a:endParaRPr lang="en-US"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077200" cy="7017306"/>
          </a:xfrm>
          <a:prstGeom prst="rect">
            <a:avLst/>
          </a:prstGeom>
        </p:spPr>
        <p:txBody>
          <a:bodyPr wrap="square">
            <a:spAutoFit/>
          </a:bodyPr>
          <a:lstStyle/>
          <a:p>
            <a:r>
              <a:rPr lang="en-US" dirty="0" smtClean="0"/>
              <a:t>{</a:t>
            </a:r>
          </a:p>
          <a:p>
            <a:r>
              <a:rPr lang="en-US" dirty="0" smtClean="0"/>
              <a:t> message="Color display.";</a:t>
            </a:r>
          </a:p>
          <a:p>
            <a:r>
              <a:rPr lang="en-US" dirty="0" smtClean="0"/>
              <a:t>} else</a:t>
            </a:r>
          </a:p>
          <a:p>
            <a:r>
              <a:rPr lang="en-US" dirty="0" smtClean="0"/>
              <a:t>{ message="No color display";</a:t>
            </a:r>
          </a:p>
          <a:p>
            <a:r>
              <a:rPr lang="en-US" dirty="0" smtClean="0"/>
              <a:t>}</a:t>
            </a:r>
          </a:p>
          <a:p>
            <a:r>
              <a:rPr lang="en-US" dirty="0" smtClean="0"/>
              <a:t>textbox = new </a:t>
            </a:r>
            <a:r>
              <a:rPr lang="en-US" dirty="0" err="1" smtClean="0"/>
              <a:t>TextBox</a:t>
            </a:r>
            <a:r>
              <a:rPr lang="en-US" dirty="0" smtClean="0"/>
              <a:t>("Check Colors", message, 17, 0);</a:t>
            </a:r>
          </a:p>
          <a:p>
            <a:r>
              <a:rPr lang="en-US" dirty="0" err="1" smtClean="0"/>
              <a:t>textbox.addCommand</a:t>
            </a:r>
            <a:r>
              <a:rPr lang="en-US" dirty="0" smtClean="0"/>
              <a:t>(exit);</a:t>
            </a:r>
          </a:p>
          <a:p>
            <a:r>
              <a:rPr lang="en-US" dirty="0" err="1" smtClean="0"/>
              <a:t>textbox.setCommandListener</a:t>
            </a:r>
            <a:r>
              <a:rPr lang="en-US" dirty="0" smtClean="0"/>
              <a:t>(this);</a:t>
            </a:r>
          </a:p>
          <a:p>
            <a:r>
              <a:rPr lang="en-US" dirty="0" smtClean="0"/>
              <a:t>} public void </a:t>
            </a:r>
            <a:r>
              <a:rPr lang="en-US" dirty="0" err="1" smtClean="0"/>
              <a:t>startApp</a:t>
            </a:r>
            <a:r>
              <a:rPr lang="en-US" dirty="0" smtClean="0"/>
              <a:t>()</a:t>
            </a:r>
          </a:p>
          <a:p>
            <a:r>
              <a:rPr lang="en-US" dirty="0" smtClean="0"/>
              <a:t>{ </a:t>
            </a:r>
            <a:r>
              <a:rPr lang="en-US" dirty="0" err="1" smtClean="0"/>
              <a:t>display.setCurrent</a:t>
            </a:r>
            <a:r>
              <a:rPr lang="en-US" dirty="0" smtClean="0"/>
              <a:t>(textbox);</a:t>
            </a:r>
          </a:p>
          <a:p>
            <a:r>
              <a:rPr lang="en-US" dirty="0" smtClean="0"/>
              <a:t>}</a:t>
            </a:r>
          </a:p>
          <a:p>
            <a:r>
              <a:rPr lang="en-US" dirty="0" smtClean="0"/>
              <a:t>public void </a:t>
            </a:r>
            <a:r>
              <a:rPr lang="en-US" dirty="0" err="1" smtClean="0"/>
              <a:t>pauseApp</a:t>
            </a:r>
            <a:r>
              <a:rPr lang="en-US" dirty="0" smtClean="0"/>
              <a:t>()</a:t>
            </a:r>
          </a:p>
          <a:p>
            <a:r>
              <a:rPr lang="en-US" dirty="0" smtClean="0"/>
              <a:t>{</a:t>
            </a:r>
          </a:p>
          <a:p>
            <a:r>
              <a:rPr lang="en-US" dirty="0" smtClean="0"/>
              <a:t>}</a:t>
            </a:r>
          </a:p>
          <a:p>
            <a:r>
              <a:rPr lang="en-US" dirty="0" smtClean="0"/>
              <a:t>public void </a:t>
            </a:r>
            <a:r>
              <a:rPr lang="en-US" dirty="0" err="1" smtClean="0"/>
              <a:t>destroyApp</a:t>
            </a:r>
            <a:r>
              <a:rPr lang="en-US" dirty="0" smtClean="0"/>
              <a:t>(</a:t>
            </a:r>
            <a:r>
              <a:rPr lang="en-US" dirty="0" err="1" smtClean="0"/>
              <a:t>boolean</a:t>
            </a:r>
            <a:r>
              <a:rPr lang="en-US" dirty="0" smtClean="0"/>
              <a:t> unconditional)</a:t>
            </a:r>
          </a:p>
          <a:p>
            <a:r>
              <a:rPr lang="en-US" dirty="0" smtClean="0"/>
              <a:t>{ }</a:t>
            </a:r>
          </a:p>
          <a:p>
            <a:r>
              <a:rPr lang="en-US" dirty="0" smtClean="0"/>
              <a:t>public void </a:t>
            </a:r>
            <a:r>
              <a:rPr lang="en-US" dirty="0" err="1" smtClean="0"/>
              <a:t>commandAction</a:t>
            </a:r>
            <a:r>
              <a:rPr lang="en-US" dirty="0" smtClean="0"/>
              <a:t>(Command </a:t>
            </a:r>
            <a:r>
              <a:rPr lang="en-US" dirty="0" err="1" smtClean="0"/>
              <a:t>command</a:t>
            </a:r>
            <a:r>
              <a:rPr lang="en-US" dirty="0" smtClean="0"/>
              <a:t>,</a:t>
            </a:r>
          </a:p>
          <a:p>
            <a:r>
              <a:rPr lang="en-US" dirty="0" smtClean="0"/>
              <a:t>Displayable </a:t>
            </a:r>
            <a:r>
              <a:rPr lang="en-US" dirty="0" err="1" smtClean="0"/>
              <a:t>displayable</a:t>
            </a:r>
            <a:r>
              <a:rPr lang="en-US" dirty="0" smtClean="0"/>
              <a:t>)</a:t>
            </a:r>
          </a:p>
          <a:p>
            <a:r>
              <a:rPr lang="en-US" dirty="0" smtClean="0"/>
              <a:t>{</a:t>
            </a:r>
          </a:p>
          <a:p>
            <a:r>
              <a:rPr lang="en-US" dirty="0" smtClean="0"/>
              <a:t>if (command == exit)</a:t>
            </a:r>
          </a:p>
          <a:p>
            <a:r>
              <a:rPr lang="en-US" dirty="0" smtClean="0"/>
              <a:t>{</a:t>
            </a:r>
          </a:p>
          <a:p>
            <a:r>
              <a:rPr lang="en-US" dirty="0" err="1" smtClean="0"/>
              <a:t>destroyApp</a:t>
            </a:r>
            <a:r>
              <a:rPr lang="en-US" dirty="0" smtClean="0"/>
              <a:t>(true);</a:t>
            </a:r>
          </a:p>
          <a:p>
            <a:r>
              <a:rPr lang="en-US" dirty="0" err="1" smtClean="0"/>
              <a:t>notifyDestroyed</a:t>
            </a:r>
            <a:r>
              <a:rPr lang="en-US" dirty="0" smtClean="0"/>
              <a:t>();</a:t>
            </a:r>
          </a:p>
          <a:p>
            <a:r>
              <a:rPr lang="en-US" dirty="0" smtClean="0"/>
              <a:t>} }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9910405"/>
          </a:xfrm>
          <a:prstGeom prst="rect">
            <a:avLst/>
          </a:prstGeom>
        </p:spPr>
        <p:txBody>
          <a:bodyPr wrap="square">
            <a:spAutoFit/>
          </a:bodyPr>
          <a:lstStyle/>
          <a:p>
            <a:r>
              <a:rPr lang="en-US" sz="2200" b="1" dirty="0" smtClean="0"/>
              <a:t>5.Don’t expect a mobile small computing device to transmit and receive data at the same rate as a device on a hard-wired network. </a:t>
            </a:r>
          </a:p>
          <a:p>
            <a:endParaRPr lang="en-US" sz="2200" b="1" dirty="0" smtClean="0"/>
          </a:p>
          <a:p>
            <a:r>
              <a:rPr lang="en-US" sz="2200" b="1" dirty="0" smtClean="0"/>
              <a:t>6.Data transmission between a mobile small computing device and a traditional computing device is slow in comparison to a hard-wired network connection because radio and infrared technology offers a narrower transmission bandwidth than that found in hard-wired network connections.</a:t>
            </a:r>
          </a:p>
          <a:p>
            <a:endParaRPr lang="en-US" sz="2200" b="1" dirty="0" smtClean="0"/>
          </a:p>
          <a:p>
            <a:r>
              <a:rPr lang="en-US" sz="2200" b="1" dirty="0" smtClean="0"/>
              <a:t>7.A bandwidth is the number of communications channels available to transmit bits of data simultaneously.</a:t>
            </a:r>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762000"/>
          </a:xfrm>
        </p:spPr>
        <p:txBody>
          <a:bodyPr>
            <a:normAutofit/>
          </a:bodyPr>
          <a:lstStyle/>
          <a:p>
            <a:r>
              <a:rPr lang="en-US" dirty="0" smtClean="0">
                <a:solidFill>
                  <a:srgbClr val="FF0000"/>
                </a:solidFill>
              </a:rPr>
              <a:t>Command Class</a:t>
            </a:r>
            <a:endParaRPr lang="en-US" dirty="0">
              <a:solidFill>
                <a:srgbClr val="FF0000"/>
              </a:solidFill>
            </a:endParaRPr>
          </a:p>
        </p:txBody>
      </p:sp>
      <p:sp>
        <p:nvSpPr>
          <p:cNvPr id="3" name="Content Placeholder 2"/>
          <p:cNvSpPr>
            <a:spLocks noGrp="1"/>
          </p:cNvSpPr>
          <p:nvPr>
            <p:ph idx="1"/>
          </p:nvPr>
        </p:nvSpPr>
        <p:spPr>
          <a:xfrm>
            <a:off x="0" y="838200"/>
            <a:ext cx="8077200" cy="6019800"/>
          </a:xfrm>
        </p:spPr>
        <p:txBody>
          <a:bodyPr/>
          <a:lstStyle/>
          <a:p>
            <a:r>
              <a:rPr lang="en-US" dirty="0" smtClean="0"/>
              <a:t>You create an instance of the Command class by using the Command class constructor within your J2ME application. The Command class constructor requires three parameters.</a:t>
            </a:r>
          </a:p>
          <a:p>
            <a:r>
              <a:rPr lang="en-US" dirty="0" smtClean="0"/>
              <a:t>These are the command label, the command type, and the command priority. </a:t>
            </a:r>
          </a:p>
          <a:p>
            <a:r>
              <a:rPr lang="en-US" dirty="0" smtClean="0"/>
              <a:t>The Command class constructor returns an instance of the Command class.</a:t>
            </a:r>
          </a:p>
          <a:p>
            <a:r>
              <a:rPr lang="en-US" dirty="0" smtClean="0"/>
              <a:t>The following example illustrates a cancel command. The first parameter of the command declaration is Cancel.</a:t>
            </a:r>
          </a:p>
          <a:p>
            <a:r>
              <a:rPr lang="en-US" dirty="0" smtClean="0"/>
              <a:t>cancel = new Command("Cancel", </a:t>
            </a:r>
            <a:r>
              <a:rPr lang="en-US" dirty="0" err="1" smtClean="0"/>
              <a:t>Command.CANCEL</a:t>
            </a:r>
            <a:r>
              <a:rPr lang="en-US" dirty="0" smtClean="0"/>
              <a:t>, 1);</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81534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457200"/>
          </a:xfrm>
        </p:spPr>
        <p:txBody>
          <a:bodyPr>
            <a:normAutofit fontScale="90000"/>
          </a:bodyPr>
          <a:lstStyle/>
          <a:p>
            <a:r>
              <a:rPr lang="en-US" smtClean="0">
                <a:solidFill>
                  <a:srgbClr val="FF0000"/>
                </a:solidFill>
              </a:rPr>
              <a:t>Command Listener</a:t>
            </a:r>
            <a:endParaRPr lang="en-US" dirty="0">
              <a:solidFill>
                <a:srgbClr val="FF0000"/>
              </a:solidFill>
            </a:endParaRPr>
          </a:p>
        </p:txBody>
      </p:sp>
      <p:sp>
        <p:nvSpPr>
          <p:cNvPr id="3" name="Content Placeholder 2"/>
          <p:cNvSpPr>
            <a:spLocks noGrp="1"/>
          </p:cNvSpPr>
          <p:nvPr>
            <p:ph idx="1"/>
          </p:nvPr>
        </p:nvSpPr>
        <p:spPr>
          <a:xfrm>
            <a:off x="0" y="533400"/>
            <a:ext cx="8077200" cy="6324600"/>
          </a:xfrm>
        </p:spPr>
        <p:txBody>
          <a:bodyPr>
            <a:noAutofit/>
          </a:bodyPr>
          <a:lstStyle/>
          <a:p>
            <a:r>
              <a:rPr lang="en-US" sz="1800" b="1" dirty="0" smtClean="0"/>
              <a:t>Every J2ME application that creates an instance of the Command class must also create an instance that implements the </a:t>
            </a:r>
            <a:r>
              <a:rPr lang="en-US" sz="1800" b="1" dirty="0" err="1" smtClean="0"/>
              <a:t>CommandListener</a:t>
            </a:r>
            <a:r>
              <a:rPr lang="en-US" sz="1800" b="1" dirty="0" smtClean="0"/>
              <a:t> interface. The </a:t>
            </a:r>
            <a:r>
              <a:rPr lang="en-US" sz="1800" b="1" dirty="0" err="1" smtClean="0"/>
              <a:t>CommandListener</a:t>
            </a:r>
            <a:r>
              <a:rPr lang="en-US" sz="1800" b="1" dirty="0" smtClean="0"/>
              <a:t> is notified whenever the user interacts with a command by way of the </a:t>
            </a:r>
            <a:r>
              <a:rPr lang="en-US" sz="1800" b="1" dirty="0" err="1" smtClean="0"/>
              <a:t>commandAction</a:t>
            </a:r>
            <a:r>
              <a:rPr lang="en-US" sz="1800" b="1" dirty="0" smtClean="0"/>
              <a:t>() method. Classes that implement the </a:t>
            </a:r>
            <a:r>
              <a:rPr lang="en-US" sz="1800" b="1" dirty="0" err="1" smtClean="0"/>
              <a:t>CommandListener</a:t>
            </a:r>
            <a:r>
              <a:rPr lang="en-US" sz="1800" b="1" dirty="0" smtClean="0"/>
              <a:t> must implement the </a:t>
            </a:r>
            <a:r>
              <a:rPr lang="en-US" sz="1800" b="1" dirty="0" err="1" smtClean="0"/>
              <a:t>commandAction</a:t>
            </a:r>
            <a:r>
              <a:rPr lang="en-US" sz="1800" b="1" dirty="0" smtClean="0"/>
              <a:t>() method, which accepts two parameters. </a:t>
            </a:r>
          </a:p>
          <a:p>
            <a:r>
              <a:rPr lang="en-US" sz="1800" b="1" dirty="0" smtClean="0"/>
              <a:t>The first parameter is a reference to an instance of the Command class, and the other parameter is a reference to the instance of the Displayable class, as </a:t>
            </a:r>
          </a:p>
          <a:p>
            <a:r>
              <a:rPr lang="en-US" sz="1800" b="1" dirty="0" smtClean="0"/>
              <a:t>public void </a:t>
            </a:r>
            <a:r>
              <a:rPr lang="en-US" sz="1800" b="1" dirty="0" err="1" smtClean="0"/>
              <a:t>commandAction</a:t>
            </a:r>
            <a:r>
              <a:rPr lang="en-US" sz="1800" b="1" dirty="0" smtClean="0"/>
              <a:t>(Command </a:t>
            </a:r>
            <a:r>
              <a:rPr lang="en-US" sz="1800" b="1" dirty="0" err="1" smtClean="0"/>
              <a:t>command</a:t>
            </a:r>
            <a:r>
              <a:rPr lang="en-US" sz="1800" b="1" dirty="0" smtClean="0"/>
              <a:t>, Displayable </a:t>
            </a:r>
            <a:r>
              <a:rPr lang="en-US" sz="1800" b="1" dirty="0" err="1" smtClean="0"/>
              <a:t>displayable</a:t>
            </a:r>
            <a:r>
              <a:rPr lang="en-US" sz="1800" b="1" dirty="0" smtClean="0"/>
              <a:t>)</a:t>
            </a:r>
          </a:p>
          <a:p>
            <a:r>
              <a:rPr lang="en-US" sz="1800" b="1" dirty="0" smtClean="0"/>
              <a:t>{ if (command == cancel)</a:t>
            </a:r>
          </a:p>
          <a:p>
            <a:r>
              <a:rPr lang="en-US" sz="1800" b="1" dirty="0" smtClean="0"/>
              <a:t>{</a:t>
            </a:r>
          </a:p>
          <a:p>
            <a:r>
              <a:rPr lang="en-US" sz="1800" b="1" dirty="0" err="1" smtClean="0"/>
              <a:t>destroyApp</a:t>
            </a:r>
            <a:r>
              <a:rPr lang="en-US" sz="1800" b="1" dirty="0" smtClean="0"/>
              <a:t>(false);</a:t>
            </a:r>
          </a:p>
          <a:p>
            <a:r>
              <a:rPr lang="en-US" sz="1800" b="1" dirty="0" err="1" smtClean="0"/>
              <a:t>notifyDestroyed</a:t>
            </a:r>
            <a:r>
              <a:rPr lang="en-US" sz="1800" b="1" dirty="0" smtClean="0"/>
              <a:t>();</a:t>
            </a:r>
          </a:p>
          <a:p>
            <a:r>
              <a:rPr lang="en-US" sz="1800" b="1" dirty="0" smtClean="0"/>
              <a:t>} }</a:t>
            </a:r>
          </a:p>
          <a:p>
            <a:r>
              <a:rPr lang="en-US" sz="1800" b="1" dirty="0" smtClean="0"/>
              <a:t>The device’s application manager calls the </a:t>
            </a:r>
            <a:r>
              <a:rPr lang="en-US" sz="1800" b="1" dirty="0" err="1" smtClean="0"/>
              <a:t>commandAction</a:t>
            </a:r>
            <a:r>
              <a:rPr lang="en-US" sz="1800" b="1" dirty="0" smtClean="0"/>
              <a:t>() method and passes the command selected by the user. You must evaluate the command to determine the command selected by the user. An if statement is used in this example to evaluate the command.</a:t>
            </a:r>
            <a:endParaRPr lang="en-US" sz="18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762000"/>
          </a:xfrm>
        </p:spPr>
        <p:txBody>
          <a:bodyPr/>
          <a:lstStyle/>
          <a:p>
            <a:r>
              <a:rPr lang="en-US" dirty="0" smtClean="0">
                <a:solidFill>
                  <a:srgbClr val="FF0000"/>
                </a:solidFill>
              </a:rPr>
              <a:t>Online Help Example</a:t>
            </a:r>
            <a:endParaRPr lang="en-US" dirty="0">
              <a:solidFill>
                <a:srgbClr val="FF0000"/>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304800" y="685800"/>
            <a:ext cx="76962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077200" cy="10895290"/>
          </a:xfrm>
          <a:prstGeom prst="rect">
            <a:avLst/>
          </a:prstGeom>
        </p:spPr>
        <p:txBody>
          <a:bodyPr wrap="square">
            <a:spAutoFit/>
          </a:bodyPr>
          <a:lstStyle/>
          <a:p>
            <a:r>
              <a:rPr lang="en-US" sz="2400" b="1" dirty="0" smtClean="0"/>
              <a:t>1..The user returns to the previous screen by selecting the Back command .</a:t>
            </a:r>
          </a:p>
          <a:p>
            <a:r>
              <a:rPr lang="en-US" sz="2400" b="1" dirty="0" smtClean="0"/>
              <a:t>2..The Back command removes the Help text box from the screen and returns the user to the original screen. 3..The last command that is found in all J2ME applications is the Exit command. </a:t>
            </a:r>
          </a:p>
          <a:p>
            <a:r>
              <a:rPr lang="en-US" sz="2400" b="1" dirty="0" smtClean="0"/>
              <a:t>4..The Exit command terminates the </a:t>
            </a:r>
            <a:r>
              <a:rPr lang="en-US" sz="2800" b="1" dirty="0" smtClean="0"/>
              <a:t>applicat</a:t>
            </a:r>
            <a:r>
              <a:rPr lang="en-US" sz="2800" dirty="0" smtClean="0"/>
              <a:t>ion.</a:t>
            </a:r>
            <a:endParaRPr lang="en-US" dirty="0" smtClean="0"/>
          </a:p>
          <a:p>
            <a:endParaRPr lang="en-US" dirty="0" smtClean="0"/>
          </a:p>
          <a:p>
            <a:r>
              <a:rPr lang="en-US" sz="2400" b="1" dirty="0" err="1" smtClean="0"/>
              <a:t>MIDlet</a:t>
            </a:r>
            <a:r>
              <a:rPr lang="en-US" sz="2400" b="1" dirty="0" smtClean="0"/>
              <a:t>-Name: </a:t>
            </a:r>
            <a:r>
              <a:rPr lang="en-US" sz="2400" b="1" dirty="0" err="1" smtClean="0"/>
              <a:t>OnlineHelp</a:t>
            </a:r>
            <a:endParaRPr lang="en-US" sz="2400" b="1" dirty="0" smtClean="0"/>
          </a:p>
          <a:p>
            <a:r>
              <a:rPr lang="en-US" sz="2400" b="1" dirty="0" err="1" smtClean="0"/>
              <a:t>MIDlet</a:t>
            </a:r>
            <a:r>
              <a:rPr lang="en-US" sz="2400" b="1" dirty="0" smtClean="0"/>
              <a:t>-Version: 1.0</a:t>
            </a:r>
          </a:p>
          <a:p>
            <a:r>
              <a:rPr lang="en-US" sz="2400" b="1" dirty="0" err="1" smtClean="0"/>
              <a:t>MIDlet</a:t>
            </a:r>
            <a:r>
              <a:rPr lang="en-US" sz="2400" b="1" dirty="0" smtClean="0"/>
              <a:t>-Vendor: </a:t>
            </a:r>
            <a:r>
              <a:rPr lang="en-US" sz="2400" b="1" dirty="0" err="1" smtClean="0"/>
              <a:t>MyCompany</a:t>
            </a:r>
            <a:endParaRPr lang="en-US" sz="2400" b="1" dirty="0" smtClean="0"/>
          </a:p>
          <a:p>
            <a:r>
              <a:rPr lang="en-US" sz="2400" b="1" dirty="0" err="1" smtClean="0"/>
              <a:t>MIDlet</a:t>
            </a:r>
            <a:r>
              <a:rPr lang="en-US" sz="2400" b="1" dirty="0" smtClean="0"/>
              <a:t>-Jar-URL: OnlineHelp.jar</a:t>
            </a:r>
          </a:p>
          <a:p>
            <a:r>
              <a:rPr lang="en-US" sz="2400" b="1" dirty="0" smtClean="0"/>
              <a:t>MIDlet-1: </a:t>
            </a:r>
            <a:r>
              <a:rPr lang="en-US" sz="2400" b="1" dirty="0" err="1" smtClean="0"/>
              <a:t>OnlineHelp</a:t>
            </a:r>
            <a:r>
              <a:rPr lang="en-US" sz="2400" b="1" dirty="0" smtClean="0"/>
              <a:t>, , </a:t>
            </a:r>
            <a:r>
              <a:rPr lang="en-US" sz="2400" b="1" dirty="0" err="1" smtClean="0"/>
              <a:t>OnlineHelp</a:t>
            </a:r>
            <a:endParaRPr lang="en-US" sz="2400" b="1" dirty="0" smtClean="0"/>
          </a:p>
          <a:p>
            <a:r>
              <a:rPr lang="en-US" sz="2400" b="1" dirty="0" err="1" smtClean="0"/>
              <a:t>MicroEdition</a:t>
            </a:r>
            <a:r>
              <a:rPr lang="en-US" sz="2400" b="1" dirty="0" smtClean="0"/>
              <a:t>-Configuration: CLDC-1.0</a:t>
            </a:r>
          </a:p>
          <a:p>
            <a:r>
              <a:rPr lang="en-US" sz="2400" b="1" dirty="0" err="1" smtClean="0"/>
              <a:t>MicroEdition</a:t>
            </a:r>
            <a:r>
              <a:rPr lang="en-US" sz="2400" b="1" dirty="0" smtClean="0"/>
              <a:t>-Profile: MIDP-1.0</a:t>
            </a:r>
          </a:p>
          <a:p>
            <a:r>
              <a:rPr lang="en-US" sz="2400" b="1" dirty="0" err="1" smtClean="0"/>
              <a:t>MIDlet</a:t>
            </a:r>
            <a:r>
              <a:rPr lang="en-US" sz="2400" b="1" dirty="0" smtClean="0"/>
              <a:t>-JAR-SIZE: 1</a:t>
            </a:r>
            <a:r>
              <a:rPr lang="en-US" dirty="0" smtClean="0"/>
              <a:t>00</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001000" cy="9694962"/>
          </a:xfrm>
          <a:prstGeom prst="rect">
            <a:avLst/>
          </a:prstGeom>
        </p:spPr>
        <p:txBody>
          <a:bodyPr wrap="square">
            <a:spAutoFit/>
          </a:bodyPr>
          <a:lstStyle/>
          <a:p>
            <a:r>
              <a:rPr lang="en-US" sz="2400" b="1" dirty="0" smtClean="0"/>
              <a:t>import </a:t>
            </a:r>
            <a:r>
              <a:rPr lang="en-US" sz="2400" b="1" dirty="0" err="1" smtClean="0"/>
              <a:t>javax.microedition.midlet</a:t>
            </a:r>
            <a:r>
              <a:rPr lang="en-US" sz="2400" b="1" dirty="0" smtClean="0"/>
              <a:t>.*;</a:t>
            </a:r>
          </a:p>
          <a:p>
            <a:r>
              <a:rPr lang="en-US" sz="2400" b="1" dirty="0" smtClean="0"/>
              <a:t>import </a:t>
            </a:r>
            <a:r>
              <a:rPr lang="en-US" sz="2400" b="1" dirty="0" err="1" smtClean="0"/>
              <a:t>javax.microedition.lcdui</a:t>
            </a:r>
            <a:r>
              <a:rPr lang="en-US" sz="2400" b="1" dirty="0" smtClean="0"/>
              <a:t>.*;</a:t>
            </a:r>
          </a:p>
          <a:p>
            <a:r>
              <a:rPr lang="en-US" sz="2400" b="1" dirty="0" smtClean="0"/>
              <a:t>public class </a:t>
            </a:r>
            <a:r>
              <a:rPr lang="en-US" sz="2400" b="1" dirty="0" err="1" smtClean="0"/>
              <a:t>OnlineHelp</a:t>
            </a:r>
            <a:r>
              <a:rPr lang="en-US" sz="2400" b="1" dirty="0" smtClean="0"/>
              <a:t> extends </a:t>
            </a:r>
            <a:r>
              <a:rPr lang="en-US" sz="2400" b="1" dirty="0" err="1" smtClean="0"/>
              <a:t>MIDlet</a:t>
            </a:r>
            <a:r>
              <a:rPr lang="en-US" sz="2400" b="1" dirty="0" smtClean="0"/>
              <a:t> implements </a:t>
            </a:r>
            <a:r>
              <a:rPr lang="en-US" sz="2400" b="1" dirty="0" err="1" smtClean="0"/>
              <a:t>CommandListener</a:t>
            </a:r>
            <a:endParaRPr lang="en-US" sz="2400" b="1" dirty="0" smtClean="0"/>
          </a:p>
          <a:p>
            <a:r>
              <a:rPr lang="en-US" sz="2400" b="1" dirty="0" smtClean="0"/>
              <a:t>{</a:t>
            </a:r>
          </a:p>
          <a:p>
            <a:r>
              <a:rPr lang="en-US" sz="2400" b="1" dirty="0" smtClean="0"/>
              <a:t>private Display </a:t>
            </a:r>
            <a:r>
              <a:rPr lang="en-US" sz="2400" b="1" dirty="0" err="1" smtClean="0"/>
              <a:t>display</a:t>
            </a:r>
            <a:r>
              <a:rPr lang="en-US" sz="2400" b="1" dirty="0" smtClean="0"/>
              <a:t>;</a:t>
            </a:r>
          </a:p>
          <a:p>
            <a:r>
              <a:rPr lang="en-US" sz="2400" b="1" dirty="0" smtClean="0"/>
              <a:t>private Command back;</a:t>
            </a:r>
          </a:p>
          <a:p>
            <a:r>
              <a:rPr lang="en-US" sz="2400" b="1" dirty="0" smtClean="0"/>
              <a:t>private Command exit;</a:t>
            </a:r>
          </a:p>
          <a:p>
            <a:r>
              <a:rPr lang="en-US" sz="2400" b="1" dirty="0" smtClean="0"/>
              <a:t>private Command help;</a:t>
            </a:r>
          </a:p>
          <a:p>
            <a:r>
              <a:rPr lang="en-US" sz="2400" b="1" dirty="0" smtClean="0"/>
              <a:t>private Form </a:t>
            </a:r>
            <a:r>
              <a:rPr lang="en-US" sz="2400" b="1" dirty="0" err="1" smtClean="0"/>
              <a:t>form</a:t>
            </a:r>
            <a:r>
              <a:rPr lang="en-US" sz="2400" b="1" dirty="0" smtClean="0"/>
              <a:t>;</a:t>
            </a:r>
          </a:p>
          <a:p>
            <a:r>
              <a:rPr lang="en-US" sz="2400" b="1" dirty="0" smtClean="0"/>
              <a:t>private </a:t>
            </a:r>
            <a:r>
              <a:rPr lang="en-US" sz="2400" b="1" dirty="0" err="1" smtClean="0"/>
              <a:t>TextBox</a:t>
            </a:r>
            <a:r>
              <a:rPr lang="en-US" sz="2400" b="1" dirty="0" smtClean="0"/>
              <a:t> </a:t>
            </a:r>
            <a:r>
              <a:rPr lang="en-US" sz="2400" b="1" dirty="0" err="1" smtClean="0"/>
              <a:t>helpMesg</a:t>
            </a:r>
            <a:r>
              <a:rPr lang="en-US" sz="2400" b="1" dirty="0" smtClean="0"/>
              <a:t>;</a:t>
            </a:r>
          </a:p>
          <a:p>
            <a:r>
              <a:rPr lang="en-US" sz="2400" b="1" dirty="0" smtClean="0"/>
              <a:t>public </a:t>
            </a:r>
            <a:r>
              <a:rPr lang="en-US" sz="2400" b="1" dirty="0" err="1" smtClean="0"/>
              <a:t>OnlineHelp</a:t>
            </a:r>
            <a:r>
              <a:rPr lang="en-US" sz="2400" b="1" dirty="0" smtClean="0"/>
              <a:t>()</a:t>
            </a:r>
          </a:p>
          <a:p>
            <a:r>
              <a:rPr lang="en-US" sz="2400" b="1" dirty="0" smtClean="0"/>
              <a:t>{</a:t>
            </a:r>
          </a:p>
          <a:p>
            <a:r>
              <a:rPr lang="en-US" sz="2400" b="1" dirty="0" smtClean="0"/>
              <a:t>display = </a:t>
            </a:r>
            <a:r>
              <a:rPr lang="en-US" sz="2400" b="1" dirty="0" err="1" smtClean="0"/>
              <a:t>Display.getDisplay</a:t>
            </a:r>
            <a:r>
              <a:rPr lang="en-US" sz="2400" b="1" dirty="0" smtClean="0"/>
              <a:t>(this);</a:t>
            </a:r>
          </a:p>
          <a:p>
            <a:r>
              <a:rPr lang="en-US" sz="2400" b="1" dirty="0" smtClean="0"/>
              <a:t>back = new Command("Back", </a:t>
            </a:r>
            <a:r>
              <a:rPr lang="en-US" sz="2400" b="1" dirty="0" err="1" smtClean="0"/>
              <a:t>Command.BACK</a:t>
            </a:r>
            <a:r>
              <a:rPr lang="en-US" sz="2400" b="1" dirty="0" smtClean="0"/>
              <a:t>, 2);</a:t>
            </a:r>
          </a:p>
          <a:p>
            <a:r>
              <a:rPr lang="en-US" sz="2400" b="1" dirty="0" smtClean="0"/>
              <a:t>exit = new Command("Exit", </a:t>
            </a:r>
            <a:r>
              <a:rPr lang="en-US" sz="2400" b="1" dirty="0" err="1" smtClean="0"/>
              <a:t>Command.EXIT</a:t>
            </a:r>
            <a:r>
              <a:rPr lang="en-US" sz="2400" b="1" dirty="0" smtClean="0"/>
              <a:t>, 1);</a:t>
            </a:r>
          </a:p>
          <a:p>
            <a:r>
              <a:rPr lang="en-US" sz="2400" b="1" dirty="0" smtClean="0"/>
              <a:t>help = new Command("Help", </a:t>
            </a:r>
            <a:r>
              <a:rPr lang="en-US" sz="2400" b="1" dirty="0" err="1" smtClean="0"/>
              <a:t>Command.HELP</a:t>
            </a:r>
            <a:r>
              <a:rPr lang="en-US" sz="2400" b="1" dirty="0" smtClean="0"/>
              <a:t>, 3);</a:t>
            </a:r>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6400800" cy="8679299"/>
          </a:xfrm>
          <a:prstGeom prst="rect">
            <a:avLst/>
          </a:prstGeom>
        </p:spPr>
        <p:txBody>
          <a:bodyPr wrap="square">
            <a:spAutoFit/>
          </a:bodyPr>
          <a:lstStyle/>
          <a:p>
            <a:r>
              <a:rPr lang="en-US" sz="2400" b="1" dirty="0" smtClean="0"/>
              <a:t>form = new Form("Online Help Example");</a:t>
            </a:r>
          </a:p>
          <a:p>
            <a:r>
              <a:rPr lang="en-US" sz="2400" b="1" dirty="0" err="1" smtClean="0"/>
              <a:t>helpMesg</a:t>
            </a:r>
            <a:r>
              <a:rPr lang="en-US" sz="2400" b="1" dirty="0" smtClean="0"/>
              <a:t> = new </a:t>
            </a:r>
            <a:r>
              <a:rPr lang="en-US" sz="2400" b="1" dirty="0" err="1" smtClean="0"/>
              <a:t>TextBox</a:t>
            </a:r>
            <a:r>
              <a:rPr lang="en-US" sz="2400" b="1" dirty="0" smtClean="0"/>
              <a:t>("Online Help", "Press Back to return</a:t>
            </a:r>
          </a:p>
          <a:p>
            <a:r>
              <a:rPr lang="en-US" sz="2400" b="1" dirty="0" smtClean="0"/>
              <a:t>to the previous screen or press Exit to close this</a:t>
            </a:r>
          </a:p>
          <a:p>
            <a:r>
              <a:rPr lang="en-US" sz="2400" b="1" dirty="0" smtClean="0"/>
              <a:t>program.", 81, 0);</a:t>
            </a:r>
          </a:p>
          <a:p>
            <a:r>
              <a:rPr lang="en-US" sz="2400" b="1" dirty="0" err="1" smtClean="0"/>
              <a:t>helpMesg.addCommand</a:t>
            </a:r>
            <a:r>
              <a:rPr lang="en-US" sz="2400" b="1" dirty="0" smtClean="0"/>
              <a:t>(back);</a:t>
            </a:r>
          </a:p>
          <a:p>
            <a:r>
              <a:rPr lang="en-US" sz="2400" b="1" dirty="0" err="1" smtClean="0"/>
              <a:t>form.addCommand</a:t>
            </a:r>
            <a:r>
              <a:rPr lang="en-US" sz="2400" b="1" dirty="0" smtClean="0"/>
              <a:t>(exit);</a:t>
            </a:r>
          </a:p>
          <a:p>
            <a:r>
              <a:rPr lang="en-US" sz="2400" b="1" dirty="0" err="1" smtClean="0"/>
              <a:t>form.addCommand</a:t>
            </a:r>
            <a:r>
              <a:rPr lang="en-US" sz="2400" b="1" dirty="0" smtClean="0"/>
              <a:t>(help);</a:t>
            </a:r>
          </a:p>
          <a:p>
            <a:r>
              <a:rPr lang="en-US" sz="2400" b="1" dirty="0" err="1" smtClean="0"/>
              <a:t>form.setCommandListener</a:t>
            </a:r>
            <a:r>
              <a:rPr lang="en-US" sz="2400" b="1" dirty="0" smtClean="0"/>
              <a:t>(this);</a:t>
            </a:r>
          </a:p>
          <a:p>
            <a:r>
              <a:rPr lang="en-US" sz="2400" b="1" dirty="0" err="1" smtClean="0"/>
              <a:t>helpMesg.setCommandListener</a:t>
            </a:r>
            <a:r>
              <a:rPr lang="en-US" sz="2400" b="1" dirty="0" smtClean="0"/>
              <a:t>(this);</a:t>
            </a:r>
          </a:p>
          <a:p>
            <a:r>
              <a:rPr lang="en-US" sz="2400" b="1" dirty="0" smtClean="0"/>
              <a:t>}</a:t>
            </a:r>
          </a:p>
          <a:p>
            <a:r>
              <a:rPr lang="en-US" sz="2400" b="1" dirty="0" smtClean="0"/>
              <a:t>public void </a:t>
            </a:r>
            <a:r>
              <a:rPr lang="en-US" sz="2400" b="1" dirty="0" err="1" smtClean="0"/>
              <a:t>startApp</a:t>
            </a:r>
            <a:r>
              <a:rPr lang="en-US" sz="2400" b="1" dirty="0" smtClean="0"/>
              <a:t>()</a:t>
            </a:r>
          </a:p>
          <a:p>
            <a:r>
              <a:rPr lang="en-US" sz="2400" b="1" dirty="0" smtClean="0"/>
              <a:t>{</a:t>
            </a:r>
          </a:p>
          <a:p>
            <a:r>
              <a:rPr lang="en-US" sz="2400" b="1" dirty="0" err="1" smtClean="0"/>
              <a:t>display.setCurrent</a:t>
            </a:r>
            <a:r>
              <a:rPr lang="en-US" sz="2400" b="1" dirty="0" smtClean="0"/>
              <a:t>(form);</a:t>
            </a:r>
          </a:p>
          <a:p>
            <a:r>
              <a:rPr lang="en-US" sz="2400" b="1" dirty="0" smtClean="0"/>
              <a:t>}</a:t>
            </a:r>
          </a:p>
          <a:p>
            <a:r>
              <a:rPr lang="en-US" sz="2400" b="1" dirty="0" smtClean="0"/>
              <a:t>public void </a:t>
            </a:r>
            <a:r>
              <a:rPr lang="en-US" sz="2400" b="1" dirty="0" err="1" smtClean="0"/>
              <a:t>pauseApp</a:t>
            </a:r>
            <a:r>
              <a:rPr lang="en-US" sz="2400" b="1" dirty="0" smtClean="0"/>
              <a:t>()</a:t>
            </a:r>
          </a:p>
          <a:p>
            <a:r>
              <a:rPr lang="en-US" sz="2400" b="1"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001000" cy="7478970"/>
          </a:xfrm>
          <a:prstGeom prst="rect">
            <a:avLst/>
          </a:prstGeom>
        </p:spPr>
        <p:txBody>
          <a:bodyPr wrap="square">
            <a:spAutoFit/>
          </a:bodyPr>
          <a:lstStyle/>
          <a:p>
            <a:r>
              <a:rPr lang="en-US" sz="2000" b="1" dirty="0" smtClean="0"/>
              <a:t>public void </a:t>
            </a:r>
            <a:r>
              <a:rPr lang="en-US" sz="2000" b="1" dirty="0" err="1" smtClean="0"/>
              <a:t>destroyApp</a:t>
            </a:r>
            <a:r>
              <a:rPr lang="en-US" sz="2000" b="1" dirty="0" smtClean="0"/>
              <a:t>(</a:t>
            </a:r>
            <a:r>
              <a:rPr lang="en-US" sz="2000" b="1" dirty="0" err="1" smtClean="0"/>
              <a:t>boolean</a:t>
            </a:r>
            <a:r>
              <a:rPr lang="en-US" sz="2000" b="1" dirty="0" smtClean="0"/>
              <a:t> unconditional)</a:t>
            </a:r>
          </a:p>
          <a:p>
            <a:r>
              <a:rPr lang="en-US" sz="2000" b="1" dirty="0" smtClean="0"/>
              <a:t>{</a:t>
            </a:r>
          </a:p>
          <a:p>
            <a:r>
              <a:rPr lang="en-US" sz="2000" b="1" dirty="0" smtClean="0"/>
              <a:t>}</a:t>
            </a:r>
          </a:p>
          <a:p>
            <a:r>
              <a:rPr lang="en-US" sz="2000" b="1" dirty="0" smtClean="0"/>
              <a:t>public void </a:t>
            </a:r>
            <a:r>
              <a:rPr lang="en-US" sz="2000" b="1" dirty="0" err="1" smtClean="0"/>
              <a:t>commandAction</a:t>
            </a:r>
            <a:r>
              <a:rPr lang="en-US" sz="2000" b="1" dirty="0" smtClean="0"/>
              <a:t>(Command </a:t>
            </a:r>
            <a:r>
              <a:rPr lang="en-US" sz="2000" b="1" dirty="0" err="1" smtClean="0"/>
              <a:t>command</a:t>
            </a:r>
            <a:r>
              <a:rPr lang="en-US" sz="2000" b="1" dirty="0" smtClean="0"/>
              <a:t>,</a:t>
            </a:r>
          </a:p>
          <a:p>
            <a:r>
              <a:rPr lang="en-US" sz="2000" b="1" dirty="0" smtClean="0"/>
              <a:t>Displayable </a:t>
            </a:r>
            <a:r>
              <a:rPr lang="en-US" sz="2000" b="1" dirty="0" err="1" smtClean="0"/>
              <a:t>displayable</a:t>
            </a:r>
            <a:r>
              <a:rPr lang="en-US" sz="2000" b="1" dirty="0" smtClean="0"/>
              <a:t>)</a:t>
            </a:r>
          </a:p>
          <a:p>
            <a:r>
              <a:rPr lang="en-US" sz="2000" b="1" dirty="0" smtClean="0"/>
              <a:t>{</a:t>
            </a:r>
          </a:p>
          <a:p>
            <a:r>
              <a:rPr lang="en-US" sz="2000" b="1" dirty="0" smtClean="0"/>
              <a:t>if (command == back)</a:t>
            </a:r>
          </a:p>
          <a:p>
            <a:r>
              <a:rPr lang="en-US" sz="2000" b="1" dirty="0" smtClean="0"/>
              <a:t>{</a:t>
            </a:r>
          </a:p>
          <a:p>
            <a:r>
              <a:rPr lang="en-US" sz="2000" b="1" dirty="0" err="1" smtClean="0"/>
              <a:t>display.setCurrent</a:t>
            </a:r>
            <a:r>
              <a:rPr lang="en-US" sz="2000" b="1" dirty="0" smtClean="0"/>
              <a:t>(form);</a:t>
            </a:r>
          </a:p>
          <a:p>
            <a:r>
              <a:rPr lang="en-US" sz="2000" b="1" dirty="0" smtClean="0"/>
              <a:t>}</a:t>
            </a:r>
          </a:p>
          <a:p>
            <a:r>
              <a:rPr lang="en-US" sz="2000" b="1" dirty="0" smtClean="0"/>
              <a:t>else if (command == exit)</a:t>
            </a:r>
          </a:p>
          <a:p>
            <a:r>
              <a:rPr lang="en-US" sz="2000" b="1" dirty="0" smtClean="0"/>
              <a:t>{</a:t>
            </a:r>
          </a:p>
          <a:p>
            <a:r>
              <a:rPr lang="en-US" sz="2000" b="1" dirty="0" err="1" smtClean="0"/>
              <a:t>destroyApp</a:t>
            </a:r>
            <a:r>
              <a:rPr lang="en-US" sz="2000" b="1" dirty="0" smtClean="0"/>
              <a:t>(false);</a:t>
            </a:r>
          </a:p>
          <a:p>
            <a:r>
              <a:rPr lang="en-US" sz="2000" b="1" dirty="0" err="1" smtClean="0"/>
              <a:t>notifyDestroyed</a:t>
            </a:r>
            <a:r>
              <a:rPr lang="en-US" sz="2000" b="1" dirty="0" smtClean="0"/>
              <a:t>();</a:t>
            </a:r>
          </a:p>
          <a:p>
            <a:r>
              <a:rPr lang="en-US" sz="2000" b="1" dirty="0" smtClean="0"/>
              <a:t>}</a:t>
            </a:r>
          </a:p>
          <a:p>
            <a:r>
              <a:rPr lang="en-US" sz="2000" b="1" dirty="0" smtClean="0"/>
              <a:t>else if (command == help)</a:t>
            </a:r>
          </a:p>
          <a:p>
            <a:r>
              <a:rPr lang="en-US" sz="2000" b="1" dirty="0" smtClean="0"/>
              <a:t>{</a:t>
            </a:r>
          </a:p>
          <a:p>
            <a:r>
              <a:rPr lang="en-US" sz="2000" b="1" dirty="0" err="1" smtClean="0"/>
              <a:t>display.setCurrent</a:t>
            </a:r>
            <a:r>
              <a:rPr lang="en-US" sz="2000" b="1" dirty="0" smtClean="0"/>
              <a:t>(</a:t>
            </a:r>
            <a:r>
              <a:rPr lang="en-US" sz="2000" b="1" dirty="0" err="1" smtClean="0"/>
              <a:t>helpMesg</a:t>
            </a:r>
            <a:r>
              <a:rPr lang="en-US" sz="2000" b="1" dirty="0" smtClean="0"/>
              <a:t>);</a:t>
            </a:r>
          </a:p>
          <a:p>
            <a:r>
              <a:rPr lang="en-US" sz="2000" b="1" dirty="0" smtClean="0"/>
              <a:t>}</a:t>
            </a:r>
          </a:p>
          <a:p>
            <a:r>
              <a:rPr lang="en-US" sz="2000" b="1" dirty="0" smtClean="0"/>
              <a:t>}</a:t>
            </a:r>
          </a:p>
          <a:p>
            <a:r>
              <a:rPr lang="en-US" sz="2000" b="1" dirty="0" smtClean="0"/>
              <a:t>}</a:t>
            </a:r>
          </a:p>
          <a:p>
            <a:endParaRPr lang="en-US" sz="2000" b="1" dirty="0" smtClean="0"/>
          </a:p>
          <a:p>
            <a:endParaRPr lang="en-US" sz="2000" b="1" dirty="0" smtClean="0"/>
          </a:p>
          <a:p>
            <a:endParaRPr lang="en-US" sz="20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4634"/>
            <a:ext cx="8153400" cy="68626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0362" y="0"/>
            <a:ext cx="810303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normAutofit/>
          </a:bodyPr>
          <a:lstStyle/>
          <a:p>
            <a:r>
              <a:rPr lang="en-US" sz="2400" dirty="0" smtClean="0">
                <a:latin typeface="Aharoni" pitchFamily="2" charset="-79"/>
                <a:cs typeface="Aharoni" pitchFamily="2" charset="-79"/>
              </a:rPr>
              <a:t>Many users of your J2ME application expect the same response from your application as they experience from desktop computer applications. Therefore, you must design  your J2ME application to minimize and optimize data transmission with offline data sources. </a:t>
            </a:r>
          </a:p>
          <a:p>
            <a:pPr>
              <a:buNone/>
            </a:pPr>
            <a:r>
              <a:rPr lang="en-US" b="1" dirty="0" smtClean="0"/>
              <a:t>  </a:t>
            </a:r>
            <a:r>
              <a:rPr lang="en-US" b="1" dirty="0" smtClean="0">
                <a:latin typeface="Aharoni" pitchFamily="2" charset="-79"/>
                <a:cs typeface="Aharoni" pitchFamily="2" charset="-79"/>
              </a:rPr>
              <a:t>One way to optimize your J2ME application is called </a:t>
            </a:r>
            <a:r>
              <a:rPr lang="en-US" b="1" dirty="0" err="1" smtClean="0">
                <a:latin typeface="Aharoni" pitchFamily="2" charset="-79"/>
                <a:cs typeface="Aharoni" pitchFamily="2" charset="-79"/>
              </a:rPr>
              <a:t>ROMizing</a:t>
            </a:r>
            <a:r>
              <a:rPr lang="en-US" b="1" dirty="0" smtClean="0">
                <a:latin typeface="Aharoni" pitchFamily="2" charset="-79"/>
                <a:cs typeface="Aharoni" pitchFamily="2" charset="-79"/>
              </a:rPr>
              <a:t> the application for run-time operations. </a:t>
            </a:r>
          </a:p>
          <a:p>
            <a:pPr>
              <a:buNone/>
            </a:pPr>
            <a:r>
              <a:rPr lang="en-US" b="1" dirty="0" smtClean="0">
                <a:latin typeface="Aharoni" pitchFamily="2" charset="-79"/>
                <a:cs typeface="Aharoni" pitchFamily="2" charset="-79"/>
              </a:rPr>
              <a:t>	</a:t>
            </a:r>
            <a:r>
              <a:rPr lang="en-US" b="1" dirty="0" err="1" smtClean="0">
                <a:latin typeface="Aharoni" pitchFamily="2" charset="-79"/>
                <a:cs typeface="Aharoni" pitchFamily="2" charset="-79"/>
              </a:rPr>
              <a:t>ROMizing</a:t>
            </a:r>
            <a:r>
              <a:rPr lang="en-US" b="1" dirty="0" smtClean="0">
                <a:latin typeface="Aharoni" pitchFamily="2" charset="-79"/>
                <a:cs typeface="Aharoni" pitchFamily="2" charset="-79"/>
              </a:rPr>
              <a:t> creates a machine code image of an application before the application is deployed on the small computing device</a:t>
            </a:r>
            <a:endParaRPr lang="en-US" b="1" dirty="0">
              <a:latin typeface="Aharoni" pitchFamily="2" charset="-79"/>
              <a:cs typeface="Aharoni" pitchFamily="2" charset="-79"/>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7124"/>
            <a:ext cx="8153399" cy="68508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685800"/>
          </a:xfrm>
        </p:spPr>
        <p:txBody>
          <a:bodyPr/>
          <a:lstStyle/>
          <a:p>
            <a:r>
              <a:rPr lang="en-US" dirty="0" smtClean="0">
                <a:solidFill>
                  <a:srgbClr val="FF0000"/>
                </a:solidFill>
              </a:rPr>
              <a:t>Item Class</a:t>
            </a:r>
            <a:endParaRPr lang="en-US" dirty="0">
              <a:solidFill>
                <a:srgbClr val="FF0000"/>
              </a:solidFill>
            </a:endParaRPr>
          </a:p>
        </p:txBody>
      </p:sp>
      <p:sp>
        <p:nvSpPr>
          <p:cNvPr id="3" name="Content Placeholder 2"/>
          <p:cNvSpPr>
            <a:spLocks noGrp="1"/>
          </p:cNvSpPr>
          <p:nvPr>
            <p:ph idx="1"/>
          </p:nvPr>
        </p:nvSpPr>
        <p:spPr>
          <a:xfrm>
            <a:off x="0" y="685800"/>
            <a:ext cx="8153400" cy="6172200"/>
          </a:xfrm>
        </p:spPr>
        <p:txBody>
          <a:bodyPr/>
          <a:lstStyle/>
          <a:p>
            <a:r>
              <a:rPr lang="en-US" dirty="0" smtClean="0"/>
              <a:t>The Item class is derived from the Form class, and that gives an instance of the Form class character and functionality by implementing text fields, images, date fields, radio buttons, check boxes, and other features common to most graphical user interfaces. </a:t>
            </a:r>
          </a:p>
          <a:p>
            <a:r>
              <a:rPr lang="en-US" dirty="0" smtClean="0"/>
              <a:t>The Item class has derivative classes that create those features.</a:t>
            </a:r>
          </a:p>
          <a:p>
            <a:r>
              <a:rPr lang="en-US" dirty="0" smtClean="0"/>
              <a:t>In many ways, the Item class has similarities to the Command class in that instances of both classes must be declared and then added to the form. Likewise, a listener processes instances of both the Item class and the Command class.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12649617"/>
          </a:xfrm>
          <a:prstGeom prst="rect">
            <a:avLst/>
          </a:prstGeom>
        </p:spPr>
        <p:txBody>
          <a:bodyPr wrap="square">
            <a:spAutoFit/>
          </a:bodyPr>
          <a:lstStyle/>
          <a:p>
            <a:r>
              <a:rPr lang="en-US" sz="2400" b="1" dirty="0" smtClean="0"/>
              <a:t>1..For example, your application might present options in the form of an instance of the </a:t>
            </a:r>
            <a:r>
              <a:rPr lang="en-US" sz="2400" b="1" dirty="0" err="1" smtClean="0">
                <a:solidFill>
                  <a:srgbClr val="FF0000"/>
                </a:solidFill>
              </a:rPr>
              <a:t>ChoiceGroup</a:t>
            </a:r>
            <a:r>
              <a:rPr lang="en-US" sz="2400" b="1" dirty="0" smtClean="0">
                <a:solidFill>
                  <a:srgbClr val="FF0000"/>
                </a:solidFill>
              </a:rPr>
              <a:t> cl</a:t>
            </a:r>
            <a:r>
              <a:rPr lang="en-US" sz="2400" b="1" dirty="0" smtClean="0"/>
              <a:t>ass, which is derived from the Item class. </a:t>
            </a:r>
          </a:p>
          <a:p>
            <a:r>
              <a:rPr lang="en-US" sz="2400" b="1" dirty="0" smtClean="0"/>
              <a:t>2..An instance of a </a:t>
            </a:r>
            <a:r>
              <a:rPr lang="en-US" sz="2400" b="1" dirty="0" err="1" smtClean="0"/>
              <a:t>ChoiceGroup</a:t>
            </a:r>
            <a:r>
              <a:rPr lang="en-US" sz="2400" b="1" dirty="0" smtClean="0"/>
              <a:t> class is a check box or radio button. </a:t>
            </a:r>
          </a:p>
          <a:p>
            <a:r>
              <a:rPr lang="en-US" sz="2400" b="1" dirty="0" smtClean="0"/>
              <a:t>The user makes a selection by choosing a check box or radio button.</a:t>
            </a:r>
          </a:p>
          <a:p>
            <a:r>
              <a:rPr lang="en-US" sz="2400" b="1" dirty="0" smtClean="0"/>
              <a:t>3..A change in the status of an instance of the Item class is processed by the </a:t>
            </a:r>
            <a:r>
              <a:rPr lang="en-US" sz="2400" b="1" dirty="0" err="1" smtClean="0">
                <a:solidFill>
                  <a:srgbClr val="FF0000"/>
                </a:solidFill>
              </a:rPr>
              <a:t>itemStateChanged</a:t>
            </a:r>
            <a:r>
              <a:rPr lang="en-US" sz="2400" b="1" dirty="0" smtClean="0">
                <a:solidFill>
                  <a:srgbClr val="FF0000"/>
                </a:solidFill>
              </a:rPr>
              <a:t>() method.</a:t>
            </a:r>
          </a:p>
          <a:p>
            <a:r>
              <a:rPr lang="en-US" sz="2400" b="1" dirty="0" smtClean="0"/>
              <a:t>4..The </a:t>
            </a:r>
            <a:r>
              <a:rPr lang="en-US" sz="2400" b="1" dirty="0" err="1" smtClean="0"/>
              <a:t>itemStateChanged</a:t>
            </a:r>
            <a:r>
              <a:rPr lang="en-US" sz="2400" b="1" dirty="0" smtClean="0"/>
              <a:t>() method is similar to the </a:t>
            </a:r>
            <a:r>
              <a:rPr lang="en-US" sz="2400" b="1" dirty="0" err="1" smtClean="0">
                <a:solidFill>
                  <a:srgbClr val="FF0000"/>
                </a:solidFill>
              </a:rPr>
              <a:t>actionCommand</a:t>
            </a:r>
            <a:r>
              <a:rPr lang="en-US" sz="2400" b="1" dirty="0" smtClean="0">
                <a:solidFill>
                  <a:srgbClr val="FF0000"/>
                </a:solidFill>
              </a:rPr>
              <a:t>() method </a:t>
            </a:r>
            <a:r>
              <a:rPr lang="en-US" sz="2400" b="1" dirty="0" smtClean="0"/>
              <a:t>used to respond to the invocation of a command by the user of your application. </a:t>
            </a:r>
          </a:p>
          <a:p>
            <a:r>
              <a:rPr lang="en-US" sz="2400" b="1" dirty="0" smtClean="0"/>
              <a:t>5..Although these methods are similar in design, you cannot combine them into one method because the application manager specifically calls the </a:t>
            </a:r>
            <a:r>
              <a:rPr lang="en-US" sz="2400" b="1" dirty="0" err="1" smtClean="0">
                <a:solidFill>
                  <a:srgbClr val="FF0000"/>
                </a:solidFill>
              </a:rPr>
              <a:t>itemStateChanged</a:t>
            </a:r>
            <a:r>
              <a:rPr lang="en-US" sz="2400" b="1" dirty="0" smtClean="0">
                <a:solidFill>
                  <a:srgbClr val="FF0000"/>
                </a:solidFill>
              </a:rPr>
              <a:t>() method and </a:t>
            </a:r>
            <a:r>
              <a:rPr lang="en-US" sz="2400" b="1" dirty="0" err="1" smtClean="0">
                <a:solidFill>
                  <a:srgbClr val="FF0000"/>
                </a:solidFill>
              </a:rPr>
              <a:t>action</a:t>
            </a:r>
            <a:r>
              <a:rPr lang="en-US" sz="2400" b="1" dirty="0" err="1" smtClean="0"/>
              <a:t>Command</a:t>
            </a:r>
            <a:r>
              <a:rPr lang="en-US" sz="2400" b="1" dirty="0" smtClean="0"/>
              <a:t>() method independently of each other.</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6330"/>
            <a:ext cx="8127998" cy="68416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838200"/>
          </a:xfrm>
        </p:spPr>
        <p:txBody>
          <a:bodyPr/>
          <a:lstStyle/>
          <a:p>
            <a:r>
              <a:rPr lang="en-US" dirty="0" smtClean="0">
                <a:solidFill>
                  <a:srgbClr val="FF0000"/>
                </a:solidFill>
              </a:rPr>
              <a:t>Item Listener</a:t>
            </a:r>
            <a:endParaRPr lang="en-US" dirty="0">
              <a:solidFill>
                <a:srgbClr val="FF0000"/>
              </a:solidFill>
            </a:endParaRPr>
          </a:p>
        </p:txBody>
      </p:sp>
      <p:sp>
        <p:nvSpPr>
          <p:cNvPr id="3" name="Content Placeholder 2"/>
          <p:cNvSpPr>
            <a:spLocks noGrp="1"/>
          </p:cNvSpPr>
          <p:nvPr>
            <p:ph idx="1"/>
          </p:nvPr>
        </p:nvSpPr>
        <p:spPr>
          <a:xfrm>
            <a:off x="0" y="914400"/>
            <a:ext cx="8077200" cy="5791200"/>
          </a:xfrm>
        </p:spPr>
        <p:txBody>
          <a:bodyPr>
            <a:normAutofit lnSpcReduction="10000"/>
          </a:bodyPr>
          <a:lstStyle/>
          <a:p>
            <a:r>
              <a:rPr lang="en-US" dirty="0" smtClean="0"/>
              <a:t>Each </a:t>
            </a:r>
            <a:r>
              <a:rPr lang="en-US" dirty="0" err="1" smtClean="0"/>
              <a:t>MIDlet</a:t>
            </a:r>
            <a:r>
              <a:rPr lang="en-US" dirty="0" smtClean="0"/>
              <a:t> that utilizes instances of the Item class within a form must have an  </a:t>
            </a:r>
            <a:r>
              <a:rPr lang="en-US" dirty="0" err="1" smtClean="0"/>
              <a:t>itemStateChanged</a:t>
            </a:r>
            <a:r>
              <a:rPr lang="en-US" dirty="0" smtClean="0"/>
              <a:t>() method to handle state changes in these instances.</a:t>
            </a:r>
          </a:p>
          <a:p>
            <a:r>
              <a:rPr lang="en-US" dirty="0" smtClean="0"/>
              <a:t>public void </a:t>
            </a:r>
            <a:r>
              <a:rPr lang="en-US" dirty="0" err="1" smtClean="0"/>
              <a:t>itemStateChanged</a:t>
            </a:r>
            <a:r>
              <a:rPr lang="en-US" dirty="0" smtClean="0"/>
              <a:t>(Item </a:t>
            </a:r>
            <a:r>
              <a:rPr lang="en-US" dirty="0" err="1" smtClean="0"/>
              <a:t>item</a:t>
            </a:r>
            <a:r>
              <a:rPr lang="en-US" dirty="0" smtClean="0"/>
              <a:t>)</a:t>
            </a:r>
          </a:p>
          <a:p>
            <a:pPr>
              <a:buNone/>
            </a:pPr>
            <a:r>
              <a:rPr lang="en-US" dirty="0" smtClean="0"/>
              <a:t>	{</a:t>
            </a:r>
          </a:p>
          <a:p>
            <a:pPr>
              <a:buNone/>
            </a:pPr>
            <a:r>
              <a:rPr lang="en-US" dirty="0" smtClean="0"/>
              <a:t>	if (item == selection)</a:t>
            </a:r>
          </a:p>
          <a:p>
            <a:pPr>
              <a:buNone/>
            </a:pPr>
            <a:r>
              <a:rPr lang="en-US" dirty="0" smtClean="0"/>
              <a:t>	{</a:t>
            </a:r>
          </a:p>
          <a:p>
            <a:pPr>
              <a:buNone/>
            </a:pPr>
            <a:r>
              <a:rPr lang="en-US" dirty="0" smtClean="0"/>
              <a:t>	</a:t>
            </a:r>
            <a:r>
              <a:rPr lang="en-US" dirty="0" err="1" smtClean="0"/>
              <a:t>StringItem</a:t>
            </a:r>
            <a:r>
              <a:rPr lang="en-US" dirty="0" smtClean="0"/>
              <a:t> </a:t>
            </a:r>
            <a:r>
              <a:rPr lang="en-US" dirty="0" err="1" smtClean="0"/>
              <a:t>msg</a:t>
            </a:r>
            <a:r>
              <a:rPr lang="en-US" dirty="0" smtClean="0"/>
              <a:t> = new </a:t>
            </a:r>
            <a:r>
              <a:rPr lang="en-US" dirty="0" err="1" smtClean="0"/>
              <a:t>StringItem</a:t>
            </a:r>
            <a:r>
              <a:rPr lang="en-US" dirty="0" smtClean="0"/>
              <a:t>("Your color is ",</a:t>
            </a:r>
          </a:p>
          <a:p>
            <a:pPr>
              <a:buNone/>
            </a:pPr>
            <a:r>
              <a:rPr lang="en-US" dirty="0" smtClean="0"/>
              <a:t>	</a:t>
            </a:r>
            <a:r>
              <a:rPr lang="en-US" dirty="0" err="1" smtClean="0"/>
              <a:t>radioButtons.getString</a:t>
            </a:r>
            <a:r>
              <a:rPr lang="en-US" dirty="0" smtClean="0"/>
              <a:t>(</a:t>
            </a:r>
            <a:r>
              <a:rPr lang="en-US" dirty="0" err="1" smtClean="0"/>
              <a:t>radioButtons.getSelectedIndex</a:t>
            </a:r>
            <a:r>
              <a:rPr lang="en-US" dirty="0" smtClean="0"/>
              <a:t>()));</a:t>
            </a:r>
          </a:p>
          <a:p>
            <a:pPr>
              <a:buNone/>
            </a:pPr>
            <a:r>
              <a:rPr lang="en-US" dirty="0" smtClean="0"/>
              <a:t>	</a:t>
            </a:r>
            <a:r>
              <a:rPr lang="en-US" dirty="0" err="1" smtClean="0"/>
              <a:t>form.append</a:t>
            </a:r>
            <a:r>
              <a:rPr lang="en-US" dirty="0" smtClean="0"/>
              <a:t>(</a:t>
            </a:r>
            <a:r>
              <a:rPr lang="en-US" dirty="0" err="1" smtClean="0"/>
              <a:t>msg</a:t>
            </a:r>
            <a:r>
              <a:rPr lang="en-US" dirty="0" smtClean="0"/>
              <a:t>);</a:t>
            </a:r>
          </a:p>
          <a:p>
            <a:pPr>
              <a:buNone/>
            </a:pPr>
            <a:r>
              <a:rPr lang="en-US" dirty="0" smtClean="0"/>
              <a:t>}</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8153400" cy="12557284"/>
          </a:xfrm>
          <a:prstGeom prst="rect">
            <a:avLst/>
          </a:prstGeom>
        </p:spPr>
        <p:txBody>
          <a:bodyPr wrap="square">
            <a:spAutoFit/>
          </a:bodyPr>
          <a:lstStyle/>
          <a:p>
            <a:r>
              <a:rPr lang="en-US" b="1" dirty="0" err="1" smtClean="0"/>
              <a:t>MIDlet</a:t>
            </a:r>
            <a:r>
              <a:rPr lang="en-US" b="1" dirty="0" smtClean="0"/>
              <a:t>-Name: </a:t>
            </a:r>
            <a:r>
              <a:rPr lang="en-US" b="1" dirty="0" err="1" smtClean="0"/>
              <a:t>RadioButtons</a:t>
            </a:r>
            <a:endParaRPr lang="en-US" b="1" dirty="0" smtClean="0"/>
          </a:p>
          <a:p>
            <a:r>
              <a:rPr lang="en-US" b="1" dirty="0" err="1" smtClean="0"/>
              <a:t>MIDlet</a:t>
            </a:r>
            <a:r>
              <a:rPr lang="en-US" b="1" dirty="0" smtClean="0"/>
              <a:t>-Version: 1.0</a:t>
            </a:r>
          </a:p>
          <a:p>
            <a:r>
              <a:rPr lang="en-US" b="1" dirty="0" err="1" smtClean="0"/>
              <a:t>MIDlet</a:t>
            </a:r>
            <a:r>
              <a:rPr lang="en-US" b="1" dirty="0" smtClean="0"/>
              <a:t>-Vendor: </a:t>
            </a:r>
            <a:r>
              <a:rPr lang="en-US" b="1" dirty="0" err="1" smtClean="0"/>
              <a:t>MyCompany</a:t>
            </a:r>
            <a:endParaRPr lang="en-US" b="1" dirty="0" smtClean="0"/>
          </a:p>
          <a:p>
            <a:r>
              <a:rPr lang="en-US" b="1" dirty="0" err="1" smtClean="0"/>
              <a:t>MIDlet</a:t>
            </a:r>
            <a:r>
              <a:rPr lang="en-US" b="1" dirty="0" smtClean="0"/>
              <a:t>-Jar-URL: RadioButtons.jar</a:t>
            </a:r>
          </a:p>
          <a:p>
            <a:r>
              <a:rPr lang="en-US" b="1" dirty="0" smtClean="0"/>
              <a:t>MIDlet-1: </a:t>
            </a:r>
            <a:r>
              <a:rPr lang="en-US" b="1" dirty="0" err="1" smtClean="0"/>
              <a:t>RadioButtons</a:t>
            </a:r>
            <a:r>
              <a:rPr lang="en-US" b="1" dirty="0" smtClean="0"/>
              <a:t>, , </a:t>
            </a:r>
            <a:r>
              <a:rPr lang="en-US" b="1" dirty="0" err="1" smtClean="0"/>
              <a:t>RadioButtons</a:t>
            </a:r>
            <a:endParaRPr lang="en-US" b="1" dirty="0" smtClean="0"/>
          </a:p>
          <a:p>
            <a:r>
              <a:rPr lang="en-US" b="1" dirty="0" err="1" smtClean="0"/>
              <a:t>MicroEdition</a:t>
            </a:r>
            <a:r>
              <a:rPr lang="en-US" b="1" dirty="0" smtClean="0"/>
              <a:t>-Configuration: CLDC-1.0</a:t>
            </a:r>
          </a:p>
          <a:p>
            <a:r>
              <a:rPr lang="en-US" b="1" dirty="0" err="1" smtClean="0"/>
              <a:t>MicroEdition</a:t>
            </a:r>
            <a:r>
              <a:rPr lang="en-US" b="1" dirty="0" smtClean="0"/>
              <a:t>-Profile: MIDP-1.0</a:t>
            </a:r>
          </a:p>
          <a:p>
            <a:r>
              <a:rPr lang="en-US" b="1" dirty="0" err="1" smtClean="0"/>
              <a:t>MIDlet</a:t>
            </a:r>
            <a:r>
              <a:rPr lang="en-US" b="1" dirty="0" smtClean="0"/>
              <a:t>-JAR-SIZE: 100</a:t>
            </a:r>
          </a:p>
          <a:p>
            <a:r>
              <a:rPr lang="en-US" b="1" dirty="0" smtClean="0"/>
              <a:t>import </a:t>
            </a:r>
            <a:r>
              <a:rPr lang="en-US" b="1" dirty="0" err="1" smtClean="0"/>
              <a:t>javax.microedition.midlet</a:t>
            </a:r>
            <a:r>
              <a:rPr lang="en-US" b="1" dirty="0" smtClean="0"/>
              <a:t>.*;</a:t>
            </a:r>
          </a:p>
          <a:p>
            <a:r>
              <a:rPr lang="en-US" b="1" dirty="0" smtClean="0"/>
              <a:t>import </a:t>
            </a:r>
            <a:r>
              <a:rPr lang="en-US" b="1" dirty="0" err="1" smtClean="0"/>
              <a:t>javax.microedition.lcdui</a:t>
            </a:r>
            <a:r>
              <a:rPr lang="en-US" b="1" dirty="0" smtClean="0"/>
              <a:t>.*;</a:t>
            </a:r>
          </a:p>
          <a:p>
            <a:r>
              <a:rPr lang="en-US" b="1" dirty="0" smtClean="0"/>
              <a:t>public class </a:t>
            </a:r>
            <a:r>
              <a:rPr lang="en-US" b="1" dirty="0" err="1" smtClean="0"/>
              <a:t>RadioButtons</a:t>
            </a:r>
            <a:r>
              <a:rPr lang="en-US" b="1" dirty="0" smtClean="0"/>
              <a:t> extends </a:t>
            </a:r>
            <a:r>
              <a:rPr lang="en-US" b="1" dirty="0" err="1" smtClean="0"/>
              <a:t>MIDlet</a:t>
            </a:r>
            <a:endParaRPr lang="en-US" b="1" dirty="0" smtClean="0"/>
          </a:p>
          <a:p>
            <a:r>
              <a:rPr lang="en-US" b="1" dirty="0" smtClean="0"/>
              <a:t>implements </a:t>
            </a:r>
            <a:r>
              <a:rPr lang="en-US" b="1" dirty="0" err="1" smtClean="0"/>
              <a:t>ItemStateListener</a:t>
            </a:r>
            <a:r>
              <a:rPr lang="en-US" b="1" dirty="0" smtClean="0"/>
              <a:t>, </a:t>
            </a:r>
            <a:r>
              <a:rPr lang="en-US" b="1" dirty="0" err="1" smtClean="0"/>
              <a:t>CommandListener</a:t>
            </a:r>
            <a:endParaRPr lang="en-US" b="1" dirty="0" smtClean="0"/>
          </a:p>
          <a:p>
            <a:r>
              <a:rPr lang="en-US" b="1" dirty="0" smtClean="0"/>
              <a:t>{</a:t>
            </a:r>
          </a:p>
          <a:p>
            <a:r>
              <a:rPr lang="en-US" b="1" dirty="0" smtClean="0"/>
              <a:t>private Display </a:t>
            </a:r>
            <a:r>
              <a:rPr lang="en-US" b="1" dirty="0" err="1" smtClean="0"/>
              <a:t>display</a:t>
            </a:r>
            <a:r>
              <a:rPr lang="en-US" b="1" dirty="0" smtClean="0"/>
              <a:t>;</a:t>
            </a:r>
          </a:p>
          <a:p>
            <a:r>
              <a:rPr lang="en-US" b="1" dirty="0" smtClean="0"/>
              <a:t>private Form </a:t>
            </a:r>
            <a:r>
              <a:rPr lang="en-US" b="1" dirty="0" err="1" smtClean="0"/>
              <a:t>form</a:t>
            </a:r>
            <a:r>
              <a:rPr lang="en-US" b="1" dirty="0" smtClean="0"/>
              <a:t>;</a:t>
            </a:r>
          </a:p>
          <a:p>
            <a:r>
              <a:rPr lang="en-US" b="1" dirty="0" smtClean="0"/>
              <a:t>private Command exit;</a:t>
            </a:r>
          </a:p>
          <a:p>
            <a:r>
              <a:rPr lang="en-US" b="1" dirty="0" smtClean="0"/>
              <a:t>private Item selection;</a:t>
            </a:r>
          </a:p>
          <a:p>
            <a:r>
              <a:rPr lang="en-US" b="1" dirty="0" smtClean="0"/>
              <a:t>private </a:t>
            </a:r>
            <a:r>
              <a:rPr lang="en-US" b="1" dirty="0" err="1" smtClean="0"/>
              <a:t>ChoiceGroup</a:t>
            </a:r>
            <a:r>
              <a:rPr lang="en-US" b="1" dirty="0" smtClean="0"/>
              <a:t> </a:t>
            </a:r>
            <a:r>
              <a:rPr lang="en-US" b="1" dirty="0" err="1" smtClean="0"/>
              <a:t>radioButtons</a:t>
            </a:r>
            <a:r>
              <a:rPr lang="en-US" b="1" dirty="0" smtClean="0"/>
              <a:t>;</a:t>
            </a:r>
          </a:p>
          <a:p>
            <a:r>
              <a:rPr lang="en-US" b="1" dirty="0" smtClean="0"/>
              <a:t>private </a:t>
            </a:r>
            <a:r>
              <a:rPr lang="en-US" b="1" dirty="0" err="1" smtClean="0"/>
              <a:t>int</a:t>
            </a:r>
            <a:r>
              <a:rPr lang="en-US" b="1" dirty="0" smtClean="0"/>
              <a:t> </a:t>
            </a:r>
            <a:r>
              <a:rPr lang="en-US" b="1" dirty="0" err="1" smtClean="0"/>
              <a:t>defaultIndex</a:t>
            </a:r>
            <a:r>
              <a:rPr lang="en-US" b="1" dirty="0" smtClean="0"/>
              <a:t>;</a:t>
            </a:r>
          </a:p>
          <a:p>
            <a:r>
              <a:rPr lang="en-US" b="1" dirty="0" smtClean="0"/>
              <a:t>private </a:t>
            </a:r>
            <a:r>
              <a:rPr lang="en-US" b="1" dirty="0" err="1" smtClean="0"/>
              <a:t>int</a:t>
            </a:r>
            <a:r>
              <a:rPr lang="en-US" b="1" dirty="0" smtClean="0"/>
              <a:t> </a:t>
            </a:r>
            <a:r>
              <a:rPr lang="en-US" b="1" dirty="0" err="1" smtClean="0"/>
              <a:t>radioButtonsIndex</a:t>
            </a:r>
            <a:r>
              <a:rPr lang="en-US" b="1" dirty="0" smtClean="0"/>
              <a:t>;</a:t>
            </a:r>
          </a:p>
          <a:p>
            <a:r>
              <a:rPr lang="en-US" b="1" dirty="0" smtClean="0"/>
              <a:t>public </a:t>
            </a:r>
            <a:r>
              <a:rPr lang="en-US" b="1" dirty="0" err="1" smtClean="0"/>
              <a:t>RadioButtons</a:t>
            </a:r>
            <a:r>
              <a:rPr lang="en-US" b="1" dirty="0" smtClean="0"/>
              <a:t>()</a:t>
            </a:r>
          </a:p>
          <a:p>
            <a:r>
              <a:rPr lang="en-US" b="1" dirty="0" smtClean="0"/>
              <a:t>{</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001000" cy="7017306"/>
          </a:xfrm>
          <a:prstGeom prst="rect">
            <a:avLst/>
          </a:prstGeom>
        </p:spPr>
        <p:txBody>
          <a:bodyPr wrap="square">
            <a:spAutoFit/>
          </a:bodyPr>
          <a:lstStyle/>
          <a:p>
            <a:r>
              <a:rPr lang="en-US" b="1" dirty="0" smtClean="0"/>
              <a:t>public void </a:t>
            </a:r>
            <a:r>
              <a:rPr lang="en-US" b="1" dirty="0" err="1" smtClean="0"/>
              <a:t>pauseApp</a:t>
            </a:r>
            <a:r>
              <a:rPr lang="en-US" b="1" dirty="0" smtClean="0"/>
              <a:t>()</a:t>
            </a:r>
          </a:p>
          <a:p>
            <a:r>
              <a:rPr lang="en-US" b="1" dirty="0" smtClean="0"/>
              <a:t>{</a:t>
            </a:r>
          </a:p>
          <a:p>
            <a:r>
              <a:rPr lang="en-US" b="1" dirty="0" smtClean="0"/>
              <a:t>}</a:t>
            </a:r>
          </a:p>
          <a:p>
            <a:r>
              <a:rPr lang="en-US" b="1" dirty="0" smtClean="0"/>
              <a:t>public void </a:t>
            </a:r>
            <a:r>
              <a:rPr lang="en-US" b="1" dirty="0" err="1" smtClean="0"/>
              <a:t>destroyApp</a:t>
            </a:r>
            <a:r>
              <a:rPr lang="en-US" b="1" dirty="0" smtClean="0"/>
              <a:t>(</a:t>
            </a:r>
            <a:r>
              <a:rPr lang="en-US" b="1" dirty="0" err="1" smtClean="0"/>
              <a:t>boolean</a:t>
            </a:r>
            <a:r>
              <a:rPr lang="en-US" b="1" dirty="0" smtClean="0"/>
              <a:t> unconditional)</a:t>
            </a:r>
          </a:p>
          <a:p>
            <a:r>
              <a:rPr lang="en-US" b="1" dirty="0" smtClean="0"/>
              <a:t>{</a:t>
            </a:r>
          </a:p>
          <a:p>
            <a:r>
              <a:rPr lang="en-US" b="1" dirty="0" smtClean="0"/>
              <a:t>}</a:t>
            </a:r>
          </a:p>
          <a:p>
            <a:r>
              <a:rPr lang="en-US" b="1" dirty="0" smtClean="0"/>
              <a:t>public void </a:t>
            </a:r>
            <a:r>
              <a:rPr lang="en-US" b="1" dirty="0" err="1" smtClean="0"/>
              <a:t>commandAction</a:t>
            </a:r>
            <a:r>
              <a:rPr lang="en-US" b="1" dirty="0" smtClean="0"/>
              <a:t>(Command </a:t>
            </a:r>
            <a:r>
              <a:rPr lang="en-US" b="1" dirty="0" err="1" smtClean="0"/>
              <a:t>command</a:t>
            </a:r>
            <a:r>
              <a:rPr lang="en-US" b="1" dirty="0" smtClean="0"/>
              <a:t>,</a:t>
            </a:r>
          </a:p>
          <a:p>
            <a:r>
              <a:rPr lang="en-US" b="1" dirty="0" smtClean="0"/>
              <a:t>Displayable </a:t>
            </a:r>
            <a:r>
              <a:rPr lang="en-US" b="1" dirty="0" err="1" smtClean="0"/>
              <a:t>displayable</a:t>
            </a:r>
            <a:r>
              <a:rPr lang="en-US" b="1" dirty="0" smtClean="0"/>
              <a:t>)</a:t>
            </a:r>
          </a:p>
          <a:p>
            <a:r>
              <a:rPr lang="en-US" b="1" dirty="0" smtClean="0"/>
              <a:t>{</a:t>
            </a:r>
          </a:p>
          <a:p>
            <a:r>
              <a:rPr lang="en-US" b="1" dirty="0" smtClean="0"/>
              <a:t>if (command == exit)</a:t>
            </a:r>
          </a:p>
          <a:p>
            <a:r>
              <a:rPr lang="en-US" b="1" dirty="0" smtClean="0"/>
              <a:t>{</a:t>
            </a:r>
          </a:p>
          <a:p>
            <a:r>
              <a:rPr lang="en-US" b="1" dirty="0" err="1" smtClean="0"/>
              <a:t>destroyApp</a:t>
            </a:r>
            <a:r>
              <a:rPr lang="en-US" b="1" dirty="0" smtClean="0"/>
              <a:t>(true);</a:t>
            </a:r>
          </a:p>
          <a:p>
            <a:r>
              <a:rPr lang="en-US" b="1" dirty="0" err="1" smtClean="0"/>
              <a:t>notifyDestroyed</a:t>
            </a:r>
            <a:r>
              <a:rPr lang="en-US" b="1" dirty="0" smtClean="0"/>
              <a:t>();</a:t>
            </a:r>
          </a:p>
          <a:p>
            <a:r>
              <a:rPr lang="en-US" b="1" dirty="0" smtClean="0"/>
              <a:t>}</a:t>
            </a:r>
          </a:p>
          <a:p>
            <a:r>
              <a:rPr lang="en-US" b="1" dirty="0" smtClean="0"/>
              <a:t>}</a:t>
            </a:r>
          </a:p>
          <a:p>
            <a:r>
              <a:rPr lang="en-US" b="1" dirty="0" smtClean="0"/>
              <a:t>public void </a:t>
            </a:r>
            <a:r>
              <a:rPr lang="en-US" b="1" dirty="0" err="1" smtClean="0"/>
              <a:t>itemStateChanged</a:t>
            </a:r>
            <a:r>
              <a:rPr lang="en-US" b="1" dirty="0" smtClean="0"/>
              <a:t>(Item </a:t>
            </a:r>
            <a:r>
              <a:rPr lang="en-US" b="1" dirty="0" err="1" smtClean="0"/>
              <a:t>item</a:t>
            </a:r>
            <a:r>
              <a:rPr lang="en-US" b="1" dirty="0" smtClean="0"/>
              <a:t>)</a:t>
            </a:r>
          </a:p>
          <a:p>
            <a:r>
              <a:rPr lang="en-US" b="1" dirty="0" smtClean="0"/>
              <a:t>{</a:t>
            </a:r>
          </a:p>
          <a:p>
            <a:r>
              <a:rPr lang="en-US" b="1" dirty="0" smtClean="0"/>
              <a:t>if (item == </a:t>
            </a:r>
            <a:r>
              <a:rPr lang="en-US" b="1" dirty="0" err="1" smtClean="0"/>
              <a:t>radioButtons</a:t>
            </a:r>
            <a:r>
              <a:rPr lang="en-US" b="1" dirty="0" smtClean="0"/>
              <a:t>)</a:t>
            </a:r>
          </a:p>
          <a:p>
            <a:r>
              <a:rPr lang="en-US" b="1" dirty="0" smtClean="0"/>
              <a:t>{</a:t>
            </a:r>
          </a:p>
          <a:p>
            <a:r>
              <a:rPr lang="en-US" b="1" dirty="0" err="1" smtClean="0"/>
              <a:t>StringItem</a:t>
            </a:r>
            <a:r>
              <a:rPr lang="en-US" b="1" dirty="0" smtClean="0"/>
              <a:t> </a:t>
            </a:r>
            <a:r>
              <a:rPr lang="en-US" b="1" dirty="0" err="1" smtClean="0"/>
              <a:t>msg</a:t>
            </a:r>
            <a:r>
              <a:rPr lang="en-US" b="1" dirty="0" smtClean="0"/>
              <a:t> = new </a:t>
            </a:r>
            <a:r>
              <a:rPr lang="en-US" b="1" dirty="0" err="1" smtClean="0"/>
              <a:t>StringItem</a:t>
            </a:r>
            <a:r>
              <a:rPr lang="en-US" b="1" dirty="0" smtClean="0"/>
              <a:t>(Your color is ",</a:t>
            </a:r>
          </a:p>
          <a:p>
            <a:r>
              <a:rPr lang="en-US" b="1" dirty="0" err="1" smtClean="0"/>
              <a:t>radioButtons.getString</a:t>
            </a:r>
            <a:r>
              <a:rPr lang="en-US" b="1" dirty="0" smtClean="0"/>
              <a:t>(</a:t>
            </a:r>
            <a:r>
              <a:rPr lang="en-US" b="1" dirty="0" err="1" smtClean="0"/>
              <a:t>radioButtons.getSelectedIndex</a:t>
            </a:r>
            <a:r>
              <a:rPr lang="en-US" b="1" dirty="0" smtClean="0"/>
              <a:t>()));</a:t>
            </a:r>
          </a:p>
          <a:p>
            <a:r>
              <a:rPr lang="en-US" b="1" dirty="0" err="1" smtClean="0"/>
              <a:t>form.append</a:t>
            </a:r>
            <a:r>
              <a:rPr lang="en-US" b="1" dirty="0" smtClean="0"/>
              <a:t>(</a:t>
            </a:r>
            <a:r>
              <a:rPr lang="en-US" b="1" dirty="0" err="1" smtClean="0"/>
              <a:t>msg</a:t>
            </a:r>
            <a:r>
              <a:rPr lang="en-US" b="1" dirty="0" smtClean="0"/>
              <a:t>);</a:t>
            </a:r>
          </a:p>
          <a:p>
            <a:r>
              <a:rPr lang="en-US" b="1" dirty="0" smtClean="0"/>
              <a:t>}</a:t>
            </a:r>
          </a:p>
          <a:p>
            <a:r>
              <a:rPr lang="en-US" b="1" dirty="0" smtClean="0"/>
              <a:t>}</a:t>
            </a:r>
          </a:p>
          <a:p>
            <a:r>
              <a:rPr lang="en-US" b="1" dirty="0" smtClean="0"/>
              <a:t>}</a:t>
            </a:r>
            <a:endParaRPr lang="en-US"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lstStyle/>
          <a:p>
            <a:r>
              <a:rPr lang="en-US" b="1" dirty="0" smtClean="0"/>
              <a:t>An instance of the </a:t>
            </a:r>
            <a:r>
              <a:rPr lang="en-US" b="1" dirty="0" err="1" smtClean="0"/>
              <a:t>ChoiceGroup</a:t>
            </a:r>
            <a:r>
              <a:rPr lang="en-US" b="1" dirty="0" smtClean="0"/>
              <a:t> class is created next. The instance has a title called “Select Your Color” and a type, which in this example is EXCLUSIVE. </a:t>
            </a:r>
          </a:p>
          <a:p>
            <a:r>
              <a:rPr lang="en-US" b="1" dirty="0" smtClean="0"/>
              <a:t>As you’ll learn in Chapter 6, the type of an instance of the </a:t>
            </a:r>
            <a:r>
              <a:rPr lang="en-US" b="1" dirty="0" err="1" smtClean="0"/>
              <a:t>ChoiceGroup</a:t>
            </a:r>
            <a:r>
              <a:rPr lang="en-US" b="1" dirty="0" smtClean="0"/>
              <a:t> class determines its display and functionality. </a:t>
            </a:r>
          </a:p>
          <a:p>
            <a:r>
              <a:rPr lang="en-US" b="1" dirty="0" smtClean="0"/>
              <a:t>The EXCLUSIVE type causes the instance to appear and function as a set of radio buttons.</a:t>
            </a:r>
          </a:p>
          <a:p>
            <a:r>
              <a:rPr lang="en-US" b="1" dirty="0" smtClean="0"/>
              <a:t> The MULTIPLE type transforms the instance into check boxes.</a:t>
            </a:r>
            <a:endParaRPr lang="en-US"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52400" y="0"/>
            <a:ext cx="8001000"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653"/>
            <a:ext cx="8077200" cy="7571303"/>
          </a:xfrm>
          <a:prstGeom prst="rect">
            <a:avLst/>
          </a:prstGeom>
        </p:spPr>
        <p:txBody>
          <a:bodyPr wrap="square">
            <a:spAutoFit/>
          </a:bodyPr>
          <a:lstStyle/>
          <a:p>
            <a:r>
              <a:rPr lang="en-US" sz="2000" b="1" dirty="0" smtClean="0"/>
              <a:t>display = </a:t>
            </a:r>
            <a:r>
              <a:rPr lang="en-US" sz="2000" b="1" dirty="0" err="1" smtClean="0"/>
              <a:t>Display.getDisplay</a:t>
            </a:r>
            <a:r>
              <a:rPr lang="en-US" sz="2000" b="1" dirty="0" smtClean="0"/>
              <a:t>(this);</a:t>
            </a:r>
          </a:p>
          <a:p>
            <a:r>
              <a:rPr lang="en-US" sz="2000" b="1" dirty="0" err="1" smtClean="0"/>
              <a:t>radioButtons</a:t>
            </a:r>
            <a:r>
              <a:rPr lang="en-US" sz="2000" b="1" dirty="0" smtClean="0"/>
              <a:t> = new </a:t>
            </a:r>
            <a:r>
              <a:rPr lang="en-US" sz="2000" b="1" dirty="0" err="1" smtClean="0"/>
              <a:t>ChoiceGroup</a:t>
            </a:r>
            <a:r>
              <a:rPr lang="en-US" sz="2000" b="1" dirty="0" smtClean="0"/>
              <a:t>(</a:t>
            </a:r>
          </a:p>
          <a:p>
            <a:r>
              <a:rPr lang="en-US" sz="2000" b="1" dirty="0" smtClean="0">
                <a:solidFill>
                  <a:srgbClr val="FF0000"/>
                </a:solidFill>
              </a:rPr>
              <a:t>"Select Your Color",</a:t>
            </a:r>
          </a:p>
          <a:p>
            <a:r>
              <a:rPr lang="en-US" sz="2000" b="1" dirty="0" err="1" smtClean="0">
                <a:solidFill>
                  <a:srgbClr val="FF0000"/>
                </a:solidFill>
              </a:rPr>
              <a:t>Choice.EXCLUSIVE</a:t>
            </a:r>
            <a:r>
              <a:rPr lang="en-US" sz="2000" b="1" dirty="0" smtClean="0"/>
              <a:t>);</a:t>
            </a:r>
          </a:p>
          <a:p>
            <a:r>
              <a:rPr lang="en-US" sz="2000" b="1" dirty="0" err="1" smtClean="0"/>
              <a:t>radioButtons.append</a:t>
            </a:r>
            <a:r>
              <a:rPr lang="en-US" sz="2000" b="1" dirty="0" smtClean="0"/>
              <a:t>("Red", null);</a:t>
            </a:r>
          </a:p>
          <a:p>
            <a:r>
              <a:rPr lang="en-US" sz="2000" b="1" dirty="0" err="1" smtClean="0"/>
              <a:t>radioButtons.append</a:t>
            </a:r>
            <a:r>
              <a:rPr lang="en-US" sz="2000" b="1" dirty="0" smtClean="0"/>
              <a:t>("White", null);</a:t>
            </a:r>
          </a:p>
          <a:p>
            <a:r>
              <a:rPr lang="en-US" sz="2000" b="1" dirty="0" err="1" smtClean="0"/>
              <a:t>radioButtons.append</a:t>
            </a:r>
            <a:r>
              <a:rPr lang="en-US" sz="2000" b="1" dirty="0" smtClean="0"/>
              <a:t>("Blue", null);</a:t>
            </a:r>
          </a:p>
          <a:p>
            <a:r>
              <a:rPr lang="en-US" sz="2000" b="1" dirty="0" err="1" smtClean="0"/>
              <a:t>radioButtons.append</a:t>
            </a:r>
            <a:r>
              <a:rPr lang="en-US" sz="2000" b="1" dirty="0" smtClean="0"/>
              <a:t>("Green", null);</a:t>
            </a:r>
          </a:p>
          <a:p>
            <a:r>
              <a:rPr lang="en-US" sz="2000" b="1" dirty="0" err="1" smtClean="0"/>
              <a:t>defaultIndex</a:t>
            </a:r>
            <a:r>
              <a:rPr lang="en-US" sz="2000" b="1" dirty="0" smtClean="0"/>
              <a:t> = </a:t>
            </a:r>
            <a:r>
              <a:rPr lang="en-US" sz="2000" b="1" dirty="0" err="1" smtClean="0"/>
              <a:t>radioButtons.append</a:t>
            </a:r>
            <a:r>
              <a:rPr lang="en-US" sz="2000" b="1" dirty="0" smtClean="0"/>
              <a:t>("All", null);</a:t>
            </a:r>
          </a:p>
          <a:p>
            <a:r>
              <a:rPr lang="en-US" sz="2000" b="1" dirty="0" err="1" smtClean="0"/>
              <a:t>radioButtons.setSelectedIndex</a:t>
            </a:r>
            <a:r>
              <a:rPr lang="en-US" sz="2000" b="1" dirty="0" smtClean="0"/>
              <a:t>(</a:t>
            </a:r>
            <a:r>
              <a:rPr lang="en-US" sz="2000" b="1" dirty="0" err="1" smtClean="0"/>
              <a:t>defaultIndex</a:t>
            </a:r>
            <a:r>
              <a:rPr lang="en-US" sz="2000" b="1" dirty="0" smtClean="0"/>
              <a:t>, true);</a:t>
            </a:r>
          </a:p>
          <a:p>
            <a:r>
              <a:rPr lang="en-US" sz="2000" b="1" dirty="0" smtClean="0"/>
              <a:t>exit = new Command("Exit", </a:t>
            </a:r>
            <a:r>
              <a:rPr lang="en-US" sz="2000" b="1" dirty="0" err="1" smtClean="0"/>
              <a:t>Command.EXIT</a:t>
            </a:r>
            <a:r>
              <a:rPr lang="en-US" sz="2000" b="1" dirty="0" smtClean="0"/>
              <a:t>, 1);</a:t>
            </a:r>
          </a:p>
          <a:p>
            <a:r>
              <a:rPr lang="en-US" sz="2000" b="1" dirty="0" smtClean="0"/>
              <a:t>form = new Form("");</a:t>
            </a:r>
          </a:p>
          <a:p>
            <a:r>
              <a:rPr lang="en-US" sz="2000" b="1" dirty="0" err="1" smtClean="0"/>
              <a:t>radioButtonsIndex</a:t>
            </a:r>
            <a:r>
              <a:rPr lang="en-US" sz="2000" b="1" dirty="0" smtClean="0"/>
              <a:t> = </a:t>
            </a:r>
            <a:r>
              <a:rPr lang="en-US" sz="2000" b="1" dirty="0" err="1" smtClean="0"/>
              <a:t>form.append</a:t>
            </a:r>
            <a:r>
              <a:rPr lang="en-US" sz="2000" b="1" dirty="0" smtClean="0"/>
              <a:t>(</a:t>
            </a:r>
            <a:r>
              <a:rPr lang="en-US" sz="2000" b="1" dirty="0" err="1" smtClean="0"/>
              <a:t>radioButtons</a:t>
            </a:r>
            <a:r>
              <a:rPr lang="en-US" sz="2000" b="1" dirty="0" smtClean="0"/>
              <a:t>);</a:t>
            </a:r>
          </a:p>
          <a:p>
            <a:r>
              <a:rPr lang="en-US" sz="2000" b="1" dirty="0" err="1" smtClean="0"/>
              <a:t>form.addCommand</a:t>
            </a:r>
            <a:r>
              <a:rPr lang="en-US" sz="2000" b="1" dirty="0" smtClean="0"/>
              <a:t>(exit);</a:t>
            </a:r>
          </a:p>
          <a:p>
            <a:r>
              <a:rPr lang="en-US" sz="2000" b="1" dirty="0" err="1" smtClean="0"/>
              <a:t>form.setCommandListener</a:t>
            </a:r>
            <a:r>
              <a:rPr lang="en-US" sz="2000" b="1" dirty="0" smtClean="0"/>
              <a:t>(this);</a:t>
            </a:r>
          </a:p>
          <a:p>
            <a:r>
              <a:rPr lang="en-US" sz="2000" b="1" dirty="0" err="1" smtClean="0"/>
              <a:t>form.setItemStateListener</a:t>
            </a:r>
            <a:r>
              <a:rPr lang="en-US" sz="2000" b="1" dirty="0" smtClean="0"/>
              <a:t>(this);</a:t>
            </a:r>
          </a:p>
          <a:p>
            <a:r>
              <a:rPr lang="en-US" sz="2000" b="1" dirty="0" smtClean="0"/>
              <a:t>}</a:t>
            </a:r>
          </a:p>
          <a:p>
            <a:r>
              <a:rPr lang="en-US" sz="2000" b="1" dirty="0" smtClean="0"/>
              <a:t>public void </a:t>
            </a:r>
            <a:r>
              <a:rPr lang="en-US" sz="2000" b="1" dirty="0" err="1" smtClean="0"/>
              <a:t>startApp</a:t>
            </a:r>
            <a:r>
              <a:rPr lang="en-US" sz="2000" b="1" dirty="0" smtClean="0"/>
              <a:t>()</a:t>
            </a:r>
          </a:p>
          <a:p>
            <a:r>
              <a:rPr lang="en-US" sz="2000" b="1" dirty="0" smtClean="0"/>
              <a:t>{</a:t>
            </a:r>
          </a:p>
          <a:p>
            <a:r>
              <a:rPr lang="en-US" sz="2000" b="1" dirty="0" err="1" smtClean="0"/>
              <a:t>display.setCurrent</a:t>
            </a:r>
            <a:r>
              <a:rPr lang="en-US" sz="2000" b="1" dirty="0" smtClean="0"/>
              <a:t>(form</a:t>
            </a:r>
            <a:r>
              <a:rPr lang="en-US" dirty="0" smtClean="0"/>
              <a:t>);</a:t>
            </a:r>
          </a:p>
          <a:p>
            <a:r>
              <a:rPr lang="en-US" dirty="0" smtClean="0"/>
              <a:t>}</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r>
              <a:rPr lang="en-US" dirty="0" smtClean="0">
                <a:solidFill>
                  <a:srgbClr val="FF0000"/>
                </a:solidFill>
              </a:rPr>
              <a:t>Best Practices</a:t>
            </a:r>
            <a:endParaRPr lang="en-US" dirty="0">
              <a:solidFill>
                <a:srgbClr val="FF0000"/>
              </a:solidFill>
            </a:endParaRPr>
          </a:p>
        </p:txBody>
      </p:sp>
      <p:sp>
        <p:nvSpPr>
          <p:cNvPr id="3" name="Content Placeholder 2"/>
          <p:cNvSpPr>
            <a:spLocks noGrp="1"/>
          </p:cNvSpPr>
          <p:nvPr>
            <p:ph idx="1"/>
          </p:nvPr>
        </p:nvSpPr>
        <p:spPr>
          <a:xfrm>
            <a:off x="0" y="990600"/>
            <a:ext cx="8153400" cy="5867400"/>
          </a:xfrm>
        </p:spPr>
        <p:txBody>
          <a:bodyPr>
            <a:normAutofit lnSpcReduction="10000"/>
          </a:bodyPr>
          <a:lstStyle/>
          <a:p>
            <a:r>
              <a:rPr lang="en-US" b="1" dirty="0" smtClean="0"/>
              <a:t>Over time and through trial and error, J2ME developers have come up with the best way</a:t>
            </a:r>
          </a:p>
          <a:p>
            <a:pPr>
              <a:buNone/>
            </a:pPr>
            <a:r>
              <a:rPr lang="en-US" b="1" dirty="0" smtClean="0"/>
              <a:t>	to solve complex J2ME programming problems. And these techniques are called </a:t>
            </a:r>
            <a:r>
              <a:rPr lang="en-US" b="1" dirty="0" smtClean="0">
                <a:solidFill>
                  <a:srgbClr val="FF0000"/>
                </a:solidFill>
              </a:rPr>
              <a:t>BEST</a:t>
            </a:r>
          </a:p>
          <a:p>
            <a:r>
              <a:rPr lang="en-US" b="1" dirty="0" smtClean="0">
                <a:solidFill>
                  <a:srgbClr val="FF0000"/>
                </a:solidFill>
              </a:rPr>
              <a:t>PRACTICES AND PATTERNS.</a:t>
            </a:r>
          </a:p>
          <a:p>
            <a:r>
              <a:rPr lang="en-US" b="1" dirty="0" smtClean="0"/>
              <a:t> </a:t>
            </a:r>
            <a:r>
              <a:rPr lang="en-US" b="1" i="1" dirty="0" smtClean="0">
                <a:solidFill>
                  <a:srgbClr val="FF0000"/>
                </a:solidFill>
              </a:rPr>
              <a:t>Best practices </a:t>
            </a:r>
            <a:r>
              <a:rPr lang="en-US" b="1" i="1" dirty="0" smtClean="0"/>
              <a:t>are proven design and programming techniques used </a:t>
            </a:r>
            <a:r>
              <a:rPr lang="en-US" b="1" dirty="0" smtClean="0"/>
              <a:t>to build J2ME systems.</a:t>
            </a:r>
          </a:p>
          <a:p>
            <a:r>
              <a:rPr lang="en-US" b="1" dirty="0" smtClean="0">
                <a:solidFill>
                  <a:srgbClr val="FF0000"/>
                </a:solidFill>
              </a:rPr>
              <a:t> </a:t>
            </a:r>
            <a:r>
              <a:rPr lang="en-US" b="1" i="1" dirty="0" smtClean="0">
                <a:solidFill>
                  <a:srgbClr val="FF0000"/>
                </a:solidFill>
              </a:rPr>
              <a:t>Patterns </a:t>
            </a:r>
            <a:r>
              <a:rPr lang="en-US" b="1" i="1" dirty="0" smtClean="0"/>
              <a:t>are routines that solve common programming problems </a:t>
            </a:r>
            <a:r>
              <a:rPr lang="en-US" b="1" dirty="0" smtClean="0"/>
              <a:t>that occur in such systems.</a:t>
            </a:r>
          </a:p>
          <a:p>
            <a:r>
              <a:rPr lang="en-US" b="1" dirty="0" smtClean="0"/>
              <a:t>Professional developers use best practices and patterns to avoid making common mistakes when designing and building a J2ME applicat</a:t>
            </a:r>
            <a:r>
              <a:rPr lang="en-US" dirty="0" smtClean="0"/>
              <a:t>ion</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685800"/>
          </a:xfrm>
        </p:spPr>
        <p:txBody>
          <a:bodyPr>
            <a:normAutofit/>
          </a:bodyPr>
          <a:lstStyle/>
          <a:p>
            <a:r>
              <a:rPr lang="en-US" dirty="0" smtClean="0">
                <a:solidFill>
                  <a:srgbClr val="FF0000"/>
                </a:solidFill>
              </a:rPr>
              <a:t>Exception Handling</a:t>
            </a:r>
            <a:endParaRPr lang="en-US" dirty="0">
              <a:solidFill>
                <a:srgbClr val="FF0000"/>
              </a:solidFill>
            </a:endParaRPr>
          </a:p>
        </p:txBody>
      </p:sp>
      <p:sp>
        <p:nvSpPr>
          <p:cNvPr id="3" name="Content Placeholder 2"/>
          <p:cNvSpPr>
            <a:spLocks noGrp="1"/>
          </p:cNvSpPr>
          <p:nvPr>
            <p:ph idx="1"/>
          </p:nvPr>
        </p:nvSpPr>
        <p:spPr>
          <a:xfrm>
            <a:off x="152400" y="762000"/>
            <a:ext cx="7924800" cy="6096000"/>
          </a:xfrm>
        </p:spPr>
        <p:txBody>
          <a:bodyPr>
            <a:normAutofit lnSpcReduction="10000"/>
          </a:bodyPr>
          <a:lstStyle/>
          <a:p>
            <a:r>
              <a:rPr lang="en-US" dirty="0" smtClean="0"/>
              <a:t>The small computing device’s application  manager oversees the operation of a </a:t>
            </a:r>
            <a:r>
              <a:rPr lang="en-US" dirty="0" err="1" smtClean="0"/>
              <a:t>MIDlet</a:t>
            </a:r>
            <a:r>
              <a:rPr lang="en-US" dirty="0" smtClean="0"/>
              <a:t>.</a:t>
            </a:r>
          </a:p>
          <a:p>
            <a:r>
              <a:rPr lang="en-US" dirty="0" smtClean="0"/>
              <a:t> The application manager calls the </a:t>
            </a:r>
            <a:r>
              <a:rPr lang="en-US" dirty="0" err="1" smtClean="0"/>
              <a:t>startApp</a:t>
            </a:r>
            <a:r>
              <a:rPr lang="en-US" dirty="0" smtClean="0"/>
              <a:t>(), </a:t>
            </a:r>
            <a:r>
              <a:rPr lang="en-US" dirty="0" err="1" smtClean="0"/>
              <a:t>pauseApp</a:t>
            </a:r>
            <a:r>
              <a:rPr lang="en-US" dirty="0" smtClean="0"/>
              <a:t>(), and </a:t>
            </a:r>
            <a:r>
              <a:rPr lang="en-US" dirty="0" err="1" smtClean="0"/>
              <a:t>destroyApp</a:t>
            </a:r>
            <a:r>
              <a:rPr lang="en-US" dirty="0" smtClean="0"/>
              <a:t>() methods whenever the user or the device requires a </a:t>
            </a:r>
            <a:r>
              <a:rPr lang="en-US" dirty="0" err="1" smtClean="0"/>
              <a:t>MIDlet</a:t>
            </a:r>
            <a:r>
              <a:rPr lang="en-US" dirty="0" smtClean="0"/>
              <a:t> to begin,</a:t>
            </a:r>
          </a:p>
          <a:p>
            <a:pPr>
              <a:buNone/>
            </a:pPr>
            <a:r>
              <a:rPr lang="en-US" dirty="0" smtClean="0"/>
              <a:t>	pause, or terminate.</a:t>
            </a:r>
          </a:p>
          <a:p>
            <a:r>
              <a:rPr lang="en-US" dirty="0" smtClean="0"/>
              <a:t>You can regain a little control of the </a:t>
            </a:r>
            <a:r>
              <a:rPr lang="en-US" dirty="0" err="1" smtClean="0"/>
              <a:t>MIDlet’s</a:t>
            </a:r>
            <a:r>
              <a:rPr lang="en-US" dirty="0" smtClean="0"/>
              <a:t> operation by causing a </a:t>
            </a:r>
            <a:r>
              <a:rPr lang="en-US" dirty="0" err="1" smtClean="0"/>
              <a:t>MIDletStateChangeException</a:t>
            </a:r>
            <a:r>
              <a:rPr lang="en-US" dirty="0" smtClean="0"/>
              <a:t> to be thrown. </a:t>
            </a:r>
            <a:r>
              <a:rPr lang="en-US" dirty="0" err="1" smtClean="0"/>
              <a:t>MIDletStateChangeException</a:t>
            </a:r>
            <a:r>
              <a:rPr lang="en-US" dirty="0" smtClean="0"/>
              <a:t> is </a:t>
            </a:r>
            <a:r>
              <a:rPr lang="en-US" dirty="0" err="1" smtClean="0"/>
              <a:t>usedto</a:t>
            </a:r>
            <a:r>
              <a:rPr lang="en-US" dirty="0" smtClean="0"/>
              <a:t> temporarily reject a request from the application manager either to start the </a:t>
            </a:r>
            <a:r>
              <a:rPr lang="en-US" dirty="0" err="1" smtClean="0"/>
              <a:t>MIDlet</a:t>
            </a:r>
            <a:r>
              <a:rPr lang="en-US" dirty="0" smtClean="0"/>
              <a:t> (</a:t>
            </a:r>
            <a:r>
              <a:rPr lang="en-US" dirty="0" err="1" smtClean="0"/>
              <a:t>startApp</a:t>
            </a:r>
            <a:r>
              <a:rPr lang="en-US" dirty="0" smtClean="0"/>
              <a:t>()) or to destroy the </a:t>
            </a:r>
            <a:r>
              <a:rPr lang="en-US" dirty="0" err="1" smtClean="0"/>
              <a:t>MIDlet</a:t>
            </a:r>
            <a:r>
              <a:rPr lang="en-US" dirty="0" smtClean="0"/>
              <a:t> (</a:t>
            </a:r>
            <a:r>
              <a:rPr lang="en-US" dirty="0" err="1" smtClean="0"/>
              <a:t>destroyApp</a:t>
            </a:r>
            <a:r>
              <a:rPr lang="en-US" dirty="0" smtClean="0"/>
              <a:t>()). </a:t>
            </a:r>
          </a:p>
          <a:p>
            <a:r>
              <a:rPr lang="en-US" dirty="0" err="1" smtClean="0"/>
              <a:t>AMIDletStateChangeException</a:t>
            </a:r>
            <a:r>
              <a:rPr lang="en-US" dirty="0" smtClean="0"/>
              <a:t> cannot be thrown within the </a:t>
            </a:r>
            <a:r>
              <a:rPr lang="en-US" dirty="0" err="1" smtClean="0"/>
              <a:t>pauseApp</a:t>
            </a:r>
            <a:r>
              <a:rPr lang="en-US" dirty="0" smtClean="0"/>
              <a:t>() method.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7848600" cy="6858000"/>
          </a:xfrm>
        </p:spPr>
        <p:txBody>
          <a:bodyPr/>
          <a:lstStyle/>
          <a:p>
            <a:r>
              <a:rPr lang="en-US" dirty="0" smtClean="0"/>
              <a:t>You should incorporate routines that throw a </a:t>
            </a:r>
            <a:r>
              <a:rPr lang="en-US" dirty="0" err="1" smtClean="0"/>
              <a:t>MIDletStateChangeException</a:t>
            </a:r>
            <a:r>
              <a:rPr lang="en-US" dirty="0" smtClean="0"/>
              <a:t> whenever your </a:t>
            </a:r>
            <a:r>
              <a:rPr lang="en-US" dirty="0" err="1" smtClean="0"/>
              <a:t>MIDlet</a:t>
            </a:r>
            <a:r>
              <a:rPr lang="en-US" dirty="0" smtClean="0"/>
              <a:t> has processing that should not be interrupted by the application manager.</a:t>
            </a:r>
          </a:p>
          <a:p>
            <a:r>
              <a:rPr lang="en-US" dirty="0" smtClean="0"/>
              <a:t>Many developers place routines that throw a </a:t>
            </a:r>
            <a:r>
              <a:rPr lang="en-US" dirty="0" err="1" smtClean="0"/>
              <a:t>MIDletStateChangeException</a:t>
            </a:r>
            <a:r>
              <a:rPr lang="en-US" dirty="0" smtClean="0"/>
              <a:t> in the</a:t>
            </a:r>
          </a:p>
          <a:p>
            <a:r>
              <a:rPr lang="en-US" dirty="0" err="1" smtClean="0"/>
              <a:t>destroyApp</a:t>
            </a:r>
            <a:r>
              <a:rPr lang="en-US" dirty="0" smtClean="0"/>
              <a:t>() method since terminating a </a:t>
            </a:r>
            <a:r>
              <a:rPr lang="en-US" dirty="0" err="1" smtClean="0"/>
              <a:t>MIDlet</a:t>
            </a:r>
            <a:r>
              <a:rPr lang="en-US" dirty="0" smtClean="0"/>
              <a:t> during critical processing might have a fatal effect on communication or data.</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077200" cy="6740307"/>
          </a:xfrm>
          <a:prstGeom prst="rect">
            <a:avLst/>
          </a:prstGeom>
        </p:spPr>
        <p:txBody>
          <a:bodyPr wrap="square">
            <a:spAutoFit/>
          </a:bodyPr>
          <a:lstStyle/>
          <a:p>
            <a:r>
              <a:rPr lang="en-US" sz="2800" b="1" dirty="0" smtClean="0">
                <a:solidFill>
                  <a:srgbClr val="FF0000"/>
                </a:solidFill>
              </a:rPr>
              <a:t>Throwing a </a:t>
            </a:r>
            <a:r>
              <a:rPr lang="en-US" sz="2800" b="1" dirty="0" err="1" smtClean="0">
                <a:solidFill>
                  <a:srgbClr val="FF0000"/>
                </a:solidFill>
              </a:rPr>
              <a:t>MIDletStateChangeException</a:t>
            </a:r>
            <a:endParaRPr lang="en-US" sz="2800" b="1" dirty="0" smtClean="0">
              <a:solidFill>
                <a:srgbClr val="FF0000"/>
              </a:solidFill>
            </a:endParaRPr>
          </a:p>
          <a:p>
            <a:r>
              <a:rPr lang="en-US" sz="2000" dirty="0" err="1" smtClean="0"/>
              <a:t>MIDlet</a:t>
            </a:r>
            <a:r>
              <a:rPr lang="en-US" sz="2000" dirty="0" smtClean="0"/>
              <a:t>-Name: </a:t>
            </a:r>
            <a:r>
              <a:rPr lang="en-US" sz="2000" dirty="0" err="1" smtClean="0"/>
              <a:t>ThrowException</a:t>
            </a:r>
            <a:endParaRPr lang="en-US" sz="2000" dirty="0" smtClean="0"/>
          </a:p>
          <a:p>
            <a:r>
              <a:rPr lang="en-US" sz="2000" dirty="0" err="1" smtClean="0"/>
              <a:t>MIDlet</a:t>
            </a:r>
            <a:r>
              <a:rPr lang="en-US" sz="2000" dirty="0" smtClean="0"/>
              <a:t>-Version: 1.0</a:t>
            </a:r>
          </a:p>
          <a:p>
            <a:r>
              <a:rPr lang="en-US" sz="2000" dirty="0" err="1" smtClean="0"/>
              <a:t>MIDlet</a:t>
            </a:r>
            <a:r>
              <a:rPr lang="en-US" sz="2000" dirty="0" smtClean="0"/>
              <a:t>-Vendor: </a:t>
            </a:r>
            <a:r>
              <a:rPr lang="en-US" sz="2000" dirty="0" err="1" smtClean="0"/>
              <a:t>MyCompany</a:t>
            </a:r>
            <a:endParaRPr lang="en-US" sz="2000" dirty="0" smtClean="0"/>
          </a:p>
          <a:p>
            <a:r>
              <a:rPr lang="en-US" sz="2000" dirty="0" err="1" smtClean="0"/>
              <a:t>MIDlet</a:t>
            </a:r>
            <a:r>
              <a:rPr lang="en-US" sz="2000" dirty="0" smtClean="0"/>
              <a:t>-Jar-URL: ThrowException.jar</a:t>
            </a:r>
          </a:p>
          <a:p>
            <a:r>
              <a:rPr lang="en-US" sz="2000" dirty="0" smtClean="0"/>
              <a:t>MIDlet-1: </a:t>
            </a:r>
            <a:r>
              <a:rPr lang="en-US" sz="2000" dirty="0" err="1" smtClean="0"/>
              <a:t>ThrowException</a:t>
            </a:r>
            <a:r>
              <a:rPr lang="en-US" sz="2000" dirty="0" smtClean="0"/>
              <a:t>, ThrowException.png, </a:t>
            </a:r>
            <a:r>
              <a:rPr lang="en-US" sz="2000" dirty="0" err="1" smtClean="0"/>
              <a:t>ThrowException</a:t>
            </a:r>
            <a:endParaRPr lang="en-US" sz="2000" dirty="0" smtClean="0"/>
          </a:p>
          <a:p>
            <a:r>
              <a:rPr lang="en-US" sz="2000" dirty="0" err="1" smtClean="0"/>
              <a:t>MicroEdition</a:t>
            </a:r>
            <a:r>
              <a:rPr lang="en-US" sz="2000" dirty="0" smtClean="0"/>
              <a:t>-Configuration: CLDC-1.0</a:t>
            </a:r>
          </a:p>
          <a:p>
            <a:r>
              <a:rPr lang="en-US" sz="2000" dirty="0" err="1" smtClean="0"/>
              <a:t>MicroEdition</a:t>
            </a:r>
            <a:r>
              <a:rPr lang="en-US" sz="2000" dirty="0" smtClean="0"/>
              <a:t>-Profile: MIDP-1.0</a:t>
            </a:r>
            <a:endParaRPr lang="en-US" sz="2800" dirty="0" smtClean="0"/>
          </a:p>
          <a:p>
            <a:r>
              <a:rPr lang="en-US" sz="2400" dirty="0" err="1" smtClean="0"/>
              <a:t>MIDlet</a:t>
            </a:r>
            <a:r>
              <a:rPr lang="en-US" sz="2400" dirty="0" smtClean="0"/>
              <a:t>-JAR-SIZE: 100</a:t>
            </a:r>
          </a:p>
          <a:p>
            <a:r>
              <a:rPr lang="en-US" sz="2400" dirty="0" smtClean="0"/>
              <a:t>import </a:t>
            </a:r>
            <a:r>
              <a:rPr lang="en-US" sz="2400" dirty="0" err="1" smtClean="0"/>
              <a:t>javax.microedition.midlet</a:t>
            </a:r>
            <a:r>
              <a:rPr lang="en-US" sz="2400" dirty="0" smtClean="0"/>
              <a:t>.*;</a:t>
            </a:r>
          </a:p>
          <a:p>
            <a:r>
              <a:rPr lang="en-US" sz="2400" dirty="0" smtClean="0"/>
              <a:t>import </a:t>
            </a:r>
            <a:r>
              <a:rPr lang="en-US" sz="2400" dirty="0" err="1" smtClean="0"/>
              <a:t>javax.microedition.lcdui</a:t>
            </a:r>
            <a:r>
              <a:rPr lang="en-US" sz="2400" dirty="0" smtClean="0"/>
              <a:t>.*;</a:t>
            </a:r>
          </a:p>
          <a:p>
            <a:r>
              <a:rPr lang="en-US" sz="2400" dirty="0" smtClean="0"/>
              <a:t>public class </a:t>
            </a:r>
            <a:r>
              <a:rPr lang="en-US" sz="2400" dirty="0" err="1" smtClean="0"/>
              <a:t>ThrowException</a:t>
            </a:r>
            <a:r>
              <a:rPr lang="en-US" sz="2400" dirty="0" smtClean="0"/>
              <a:t> extends </a:t>
            </a:r>
            <a:r>
              <a:rPr lang="en-US" sz="2400" dirty="0" err="1" smtClean="0"/>
              <a:t>MIDlet</a:t>
            </a:r>
            <a:endParaRPr lang="en-US" sz="2400" dirty="0" smtClean="0"/>
          </a:p>
          <a:p>
            <a:r>
              <a:rPr lang="en-US" sz="2400" dirty="0" smtClean="0"/>
              <a:t>implements </a:t>
            </a:r>
            <a:r>
              <a:rPr lang="en-US" sz="2400" dirty="0" err="1" smtClean="0"/>
              <a:t>CommandListener</a:t>
            </a:r>
            <a:endParaRPr lang="en-US" sz="2400" dirty="0" smtClean="0"/>
          </a:p>
          <a:p>
            <a:r>
              <a:rPr lang="en-US" sz="2400" dirty="0" smtClean="0"/>
              <a:t>{</a:t>
            </a:r>
          </a:p>
          <a:p>
            <a:r>
              <a:rPr lang="en-US" sz="2400" dirty="0" smtClean="0"/>
              <a:t>private Display </a:t>
            </a:r>
            <a:r>
              <a:rPr lang="en-US" sz="2400" dirty="0" err="1" smtClean="0"/>
              <a:t>display</a:t>
            </a:r>
            <a:r>
              <a:rPr lang="en-US" sz="2400" dirty="0" smtClean="0"/>
              <a:t>;</a:t>
            </a:r>
          </a:p>
          <a:p>
            <a:r>
              <a:rPr lang="en-US" sz="2400" dirty="0" smtClean="0"/>
              <a:t>private Form </a:t>
            </a:r>
            <a:r>
              <a:rPr lang="en-US" sz="2400" dirty="0" err="1" smtClean="0"/>
              <a:t>form</a:t>
            </a:r>
            <a:r>
              <a:rPr lang="en-US" sz="2400" dirty="0" smtClean="0"/>
              <a:t>;</a:t>
            </a:r>
          </a:p>
          <a:p>
            <a:r>
              <a:rPr lang="en-US" sz="2400" dirty="0" smtClean="0"/>
              <a:t>private Command exit;</a:t>
            </a:r>
          </a:p>
          <a:p>
            <a:r>
              <a:rPr lang="en-US" sz="2400" dirty="0" smtClean="0"/>
              <a:t>private </a:t>
            </a:r>
            <a:r>
              <a:rPr lang="en-US" sz="2400" dirty="0" err="1" smtClean="0"/>
              <a:t>boolean</a:t>
            </a:r>
            <a:r>
              <a:rPr lang="en-US" sz="2400" dirty="0" smtClean="0"/>
              <a:t> </a:t>
            </a:r>
            <a:r>
              <a:rPr lang="en-US" sz="2400" dirty="0" err="1" smtClean="0"/>
              <a:t>isSafeToQuit</a:t>
            </a:r>
            <a:r>
              <a:rPr lang="en-US" sz="2400" dirty="0" smtClean="0"/>
              <a:t>;</a:t>
            </a:r>
          </a:p>
          <a:p>
            <a:r>
              <a:rPr lang="en-US" sz="2400" dirty="0" smtClean="0"/>
              <a:t>public </a:t>
            </a:r>
            <a:r>
              <a:rPr lang="en-US" sz="2400" dirty="0" err="1" smtClean="0"/>
              <a:t>ThrowException</a:t>
            </a:r>
            <a:r>
              <a:rPr lang="en-US" sz="2400" dirty="0" smtClean="0"/>
              <a:t>()</a:t>
            </a:r>
            <a:endParaRPr lang="en-US" sz="2400" b="1" dirty="0">
              <a:solidFill>
                <a:srgbClr val="FF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001000" cy="9233297"/>
          </a:xfrm>
          <a:prstGeom prst="rect">
            <a:avLst/>
          </a:prstGeom>
        </p:spPr>
        <p:txBody>
          <a:bodyPr wrap="square">
            <a:spAutoFit/>
          </a:bodyPr>
          <a:lstStyle/>
          <a:p>
            <a:r>
              <a:rPr lang="en-US" b="1" dirty="0" smtClean="0"/>
              <a:t>{</a:t>
            </a:r>
          </a:p>
          <a:p>
            <a:r>
              <a:rPr lang="en-US" b="1" dirty="0" err="1" smtClean="0"/>
              <a:t>isSafeToQuit</a:t>
            </a:r>
            <a:r>
              <a:rPr lang="en-US" b="1" dirty="0" smtClean="0"/>
              <a:t> = false;</a:t>
            </a:r>
          </a:p>
          <a:p>
            <a:r>
              <a:rPr lang="en-US" b="1" dirty="0" smtClean="0"/>
              <a:t>display = </a:t>
            </a:r>
            <a:r>
              <a:rPr lang="en-US" b="1" dirty="0" err="1" smtClean="0"/>
              <a:t>Display.getDisplay</a:t>
            </a:r>
            <a:r>
              <a:rPr lang="en-US" b="1" dirty="0" smtClean="0"/>
              <a:t>(this);</a:t>
            </a:r>
          </a:p>
          <a:p>
            <a:r>
              <a:rPr lang="en-US" b="1" dirty="0" smtClean="0"/>
              <a:t>exit = new Command("Exit", </a:t>
            </a:r>
            <a:r>
              <a:rPr lang="en-US" b="1" dirty="0" err="1" smtClean="0"/>
              <a:t>Command.SCREEN</a:t>
            </a:r>
            <a:r>
              <a:rPr lang="en-US" b="1" dirty="0" smtClean="0"/>
              <a:t>, 1);</a:t>
            </a:r>
          </a:p>
          <a:p>
            <a:r>
              <a:rPr lang="en-US" b="1" dirty="0" smtClean="0"/>
              <a:t>form = new Form("Throw Exception");</a:t>
            </a:r>
          </a:p>
          <a:p>
            <a:r>
              <a:rPr lang="en-US" b="1" dirty="0" err="1" smtClean="0"/>
              <a:t>form.addCommand</a:t>
            </a:r>
            <a:r>
              <a:rPr lang="en-US" b="1" dirty="0" smtClean="0"/>
              <a:t>(exit);</a:t>
            </a:r>
          </a:p>
          <a:p>
            <a:r>
              <a:rPr lang="en-US" b="1" dirty="0" err="1" smtClean="0"/>
              <a:t>form.setCommandListener</a:t>
            </a:r>
            <a:r>
              <a:rPr lang="en-US" b="1" dirty="0" smtClean="0"/>
              <a:t>(this);</a:t>
            </a:r>
          </a:p>
          <a:p>
            <a:r>
              <a:rPr lang="en-US" b="1" dirty="0" smtClean="0"/>
              <a:t>}</a:t>
            </a:r>
          </a:p>
          <a:p>
            <a:r>
              <a:rPr lang="en-US" b="1" dirty="0" smtClean="0"/>
              <a:t>public void </a:t>
            </a:r>
            <a:r>
              <a:rPr lang="en-US" b="1" dirty="0" err="1" smtClean="0"/>
              <a:t>startApp</a:t>
            </a:r>
            <a:r>
              <a:rPr lang="en-US" b="1" dirty="0" smtClean="0"/>
              <a:t>()</a:t>
            </a:r>
          </a:p>
          <a:p>
            <a:r>
              <a:rPr lang="en-US" b="1" dirty="0" smtClean="0"/>
              <a:t>{</a:t>
            </a:r>
          </a:p>
          <a:p>
            <a:r>
              <a:rPr lang="en-US" b="1" dirty="0" err="1" smtClean="0"/>
              <a:t>display.setCurrent</a:t>
            </a:r>
            <a:r>
              <a:rPr lang="en-US" b="1" dirty="0" smtClean="0"/>
              <a:t>(form);</a:t>
            </a:r>
          </a:p>
          <a:p>
            <a:r>
              <a:rPr lang="en-US" b="1" dirty="0" smtClean="0"/>
              <a:t>}</a:t>
            </a:r>
          </a:p>
          <a:p>
            <a:r>
              <a:rPr lang="en-US" b="1" dirty="0" smtClean="0"/>
              <a:t>public void </a:t>
            </a:r>
            <a:r>
              <a:rPr lang="en-US" b="1" dirty="0" err="1" smtClean="0"/>
              <a:t>pauseApp</a:t>
            </a:r>
            <a:r>
              <a:rPr lang="en-US" b="1" dirty="0" smtClean="0"/>
              <a:t>()</a:t>
            </a:r>
          </a:p>
          <a:p>
            <a:r>
              <a:rPr lang="en-US" b="1" dirty="0" smtClean="0"/>
              <a:t>{</a:t>
            </a:r>
          </a:p>
          <a:p>
            <a:r>
              <a:rPr lang="en-US" b="1" dirty="0" smtClean="0"/>
              <a:t>}</a:t>
            </a:r>
          </a:p>
          <a:p>
            <a:r>
              <a:rPr lang="en-US" b="1" dirty="0" smtClean="0"/>
              <a:t>public void </a:t>
            </a:r>
            <a:r>
              <a:rPr lang="en-US" b="1" dirty="0" err="1" smtClean="0"/>
              <a:t>destroyApp</a:t>
            </a:r>
            <a:r>
              <a:rPr lang="en-US" b="1" dirty="0" smtClean="0"/>
              <a:t>(</a:t>
            </a:r>
            <a:r>
              <a:rPr lang="en-US" b="1" dirty="0" err="1" smtClean="0"/>
              <a:t>boolean</a:t>
            </a:r>
            <a:r>
              <a:rPr lang="en-US" b="1" dirty="0" smtClean="0"/>
              <a:t> unconditional)</a:t>
            </a:r>
          </a:p>
          <a:p>
            <a:r>
              <a:rPr lang="en-US" b="1" dirty="0" smtClean="0"/>
              <a:t>throws </a:t>
            </a:r>
            <a:r>
              <a:rPr lang="en-US" b="1" dirty="0" err="1" smtClean="0"/>
              <a:t>MIDletStateChangeException</a:t>
            </a:r>
            <a:endParaRPr lang="en-US" b="1" dirty="0" smtClean="0"/>
          </a:p>
          <a:p>
            <a:r>
              <a:rPr lang="en-US" b="1" dirty="0" smtClean="0"/>
              <a:t>{</a:t>
            </a:r>
          </a:p>
          <a:p>
            <a:r>
              <a:rPr lang="en-US" b="1" dirty="0" smtClean="0"/>
              <a:t>if (unconditional == false)</a:t>
            </a:r>
          </a:p>
          <a:p>
            <a:r>
              <a:rPr lang="en-US" b="1" dirty="0" smtClean="0"/>
              <a:t>{</a:t>
            </a:r>
          </a:p>
          <a:p>
            <a:r>
              <a:rPr lang="en-US" b="1" dirty="0" smtClean="0"/>
              <a:t>throw new </a:t>
            </a:r>
            <a:r>
              <a:rPr lang="en-US" b="1" dirty="0" err="1" smtClean="0"/>
              <a:t>MIDletStateChangeException</a:t>
            </a:r>
            <a:r>
              <a:rPr lang="en-US" b="1" dirty="0" smtClean="0"/>
              <a:t>();</a:t>
            </a:r>
          </a:p>
          <a:p>
            <a:r>
              <a:rPr lang="en-US" b="1" dirty="0" smtClean="0"/>
              <a:t>}</a:t>
            </a:r>
          </a:p>
          <a:p>
            <a:r>
              <a:rPr lang="en-US" b="1" dirty="0" smtClean="0"/>
              <a:t>}</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077200" cy="6740307"/>
          </a:xfrm>
          <a:prstGeom prst="rect">
            <a:avLst/>
          </a:prstGeom>
        </p:spPr>
        <p:txBody>
          <a:bodyPr wrap="square">
            <a:spAutoFit/>
          </a:bodyPr>
          <a:lstStyle/>
          <a:p>
            <a:r>
              <a:rPr lang="en-US" b="1" dirty="0" smtClean="0"/>
              <a:t>public void </a:t>
            </a:r>
            <a:r>
              <a:rPr lang="en-US" b="1" dirty="0" err="1" smtClean="0"/>
              <a:t>commandAction</a:t>
            </a:r>
            <a:r>
              <a:rPr lang="en-US" b="1" dirty="0" smtClean="0"/>
              <a:t>(Command </a:t>
            </a:r>
            <a:r>
              <a:rPr lang="en-US" b="1" dirty="0" err="1" smtClean="0"/>
              <a:t>command</a:t>
            </a:r>
            <a:r>
              <a:rPr lang="en-US" b="1" dirty="0" smtClean="0"/>
              <a:t>,</a:t>
            </a:r>
          </a:p>
          <a:p>
            <a:r>
              <a:rPr lang="en-US" b="1" dirty="0" smtClean="0"/>
              <a:t>Displayable </a:t>
            </a:r>
            <a:r>
              <a:rPr lang="en-US" b="1" dirty="0" err="1" smtClean="0"/>
              <a:t>displayable</a:t>
            </a:r>
            <a:r>
              <a:rPr lang="en-US" b="1" dirty="0" smtClean="0"/>
              <a:t>)</a:t>
            </a:r>
          </a:p>
          <a:p>
            <a:r>
              <a:rPr lang="en-US" b="1" dirty="0" smtClean="0"/>
              <a:t>{</a:t>
            </a:r>
          </a:p>
          <a:p>
            <a:r>
              <a:rPr lang="en-US" b="1" dirty="0" smtClean="0"/>
              <a:t>if (command == exit)</a:t>
            </a:r>
          </a:p>
          <a:p>
            <a:r>
              <a:rPr lang="en-US" b="1" dirty="0" smtClean="0"/>
              <a:t>{</a:t>
            </a:r>
          </a:p>
          <a:p>
            <a:r>
              <a:rPr lang="en-US" b="1" dirty="0" smtClean="0"/>
              <a:t>try</a:t>
            </a:r>
          </a:p>
          <a:p>
            <a:r>
              <a:rPr lang="en-US" b="1" dirty="0" smtClean="0"/>
              <a:t>{</a:t>
            </a:r>
          </a:p>
          <a:p>
            <a:r>
              <a:rPr lang="en-US" b="1" dirty="0" smtClean="0"/>
              <a:t>if (</a:t>
            </a:r>
            <a:r>
              <a:rPr lang="en-US" b="1" dirty="0" err="1" smtClean="0"/>
              <a:t>exitFlag</a:t>
            </a:r>
            <a:r>
              <a:rPr lang="en-US" b="1" dirty="0" smtClean="0"/>
              <a:t> == false)</a:t>
            </a:r>
          </a:p>
          <a:p>
            <a:r>
              <a:rPr lang="en-US" b="1" dirty="0" smtClean="0"/>
              <a:t>{</a:t>
            </a:r>
          </a:p>
          <a:p>
            <a:r>
              <a:rPr lang="en-US" b="1" dirty="0" err="1" smtClean="0"/>
              <a:t>StringItem</a:t>
            </a:r>
            <a:r>
              <a:rPr lang="en-US" b="1" dirty="0" smtClean="0"/>
              <a:t> </a:t>
            </a:r>
            <a:r>
              <a:rPr lang="en-US" b="1" dirty="0" err="1" smtClean="0"/>
              <a:t>msg</a:t>
            </a:r>
            <a:r>
              <a:rPr lang="en-US" b="1" dirty="0" smtClean="0"/>
              <a:t> = new </a:t>
            </a:r>
            <a:r>
              <a:rPr lang="en-US" b="1" dirty="0" err="1" smtClean="0"/>
              <a:t>StringItem</a:t>
            </a:r>
            <a:r>
              <a:rPr lang="en-US" b="1" dirty="0" smtClean="0"/>
              <a:t> (</a:t>
            </a:r>
          </a:p>
          <a:p>
            <a:r>
              <a:rPr lang="en-US" b="1" dirty="0" smtClean="0"/>
              <a:t>"Busy", "Please try again.");</a:t>
            </a:r>
          </a:p>
          <a:p>
            <a:r>
              <a:rPr lang="en-US" b="1" dirty="0" err="1" smtClean="0"/>
              <a:t>form.append</a:t>
            </a:r>
            <a:r>
              <a:rPr lang="en-US" b="1" dirty="0" smtClean="0"/>
              <a:t>(</a:t>
            </a:r>
            <a:r>
              <a:rPr lang="en-US" b="1" dirty="0" err="1" smtClean="0"/>
              <a:t>msg</a:t>
            </a:r>
            <a:r>
              <a:rPr lang="en-US" b="1" dirty="0" smtClean="0"/>
              <a:t>);</a:t>
            </a:r>
          </a:p>
          <a:p>
            <a:r>
              <a:rPr lang="en-US" b="1" dirty="0" err="1" smtClean="0"/>
              <a:t>destroyApp</a:t>
            </a:r>
            <a:r>
              <a:rPr lang="en-US" b="1" dirty="0" smtClean="0"/>
              <a:t>(false);</a:t>
            </a:r>
          </a:p>
          <a:p>
            <a:r>
              <a:rPr lang="en-US" b="1" dirty="0" smtClean="0"/>
              <a:t>}</a:t>
            </a:r>
          </a:p>
          <a:p>
            <a:r>
              <a:rPr lang="en-US" b="1" dirty="0" smtClean="0"/>
              <a:t>else</a:t>
            </a:r>
          </a:p>
          <a:p>
            <a:r>
              <a:rPr lang="en-US" b="1" dirty="0" smtClean="0"/>
              <a:t>{</a:t>
            </a:r>
          </a:p>
          <a:p>
            <a:r>
              <a:rPr lang="en-US" b="1" dirty="0" err="1" smtClean="0"/>
              <a:t>destroyApp</a:t>
            </a:r>
            <a:r>
              <a:rPr lang="en-US" b="1" dirty="0" smtClean="0"/>
              <a:t>(true);</a:t>
            </a:r>
          </a:p>
          <a:p>
            <a:r>
              <a:rPr lang="en-US" b="1" dirty="0" err="1" smtClean="0"/>
              <a:t>notifyDestroyed</a:t>
            </a:r>
            <a:r>
              <a:rPr lang="en-US" b="1" dirty="0" smtClean="0"/>
              <a:t>();</a:t>
            </a:r>
          </a:p>
          <a:p>
            <a:r>
              <a:rPr lang="en-US" b="1" dirty="0" smtClean="0"/>
              <a:t>}</a:t>
            </a:r>
          </a:p>
          <a:p>
            <a:r>
              <a:rPr lang="en-US" b="1" dirty="0" smtClean="0"/>
              <a:t>}</a:t>
            </a:r>
          </a:p>
          <a:p>
            <a:r>
              <a:rPr lang="en-US" b="1" dirty="0" smtClean="0"/>
              <a:t>catch (</a:t>
            </a:r>
            <a:r>
              <a:rPr lang="en-US" b="1" dirty="0" err="1" smtClean="0"/>
              <a:t>MIDletStateChangeException</a:t>
            </a:r>
            <a:r>
              <a:rPr lang="en-US" b="1" dirty="0" smtClean="0"/>
              <a:t> exception)</a:t>
            </a:r>
          </a:p>
          <a:p>
            <a:r>
              <a:rPr lang="en-US" b="1" dirty="0" smtClean="0"/>
              <a:t>{</a:t>
            </a:r>
          </a:p>
          <a:p>
            <a:r>
              <a:rPr lang="en-US" b="1" dirty="0" err="1" smtClean="0"/>
              <a:t>isSafeToQuit</a:t>
            </a:r>
            <a:r>
              <a:rPr lang="en-US" b="1" dirty="0" smtClean="0"/>
              <a:t> = true;</a:t>
            </a:r>
          </a:p>
          <a:p>
            <a:r>
              <a:rPr lang="en-US" b="1" dirty="0" smtClean="0"/>
              <a:t>} } } }</a:t>
            </a:r>
            <a:endParaRPr lang="en-US"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04800" y="228600"/>
            <a:ext cx="7696200" cy="640080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52400" y="0"/>
            <a:ext cx="8001000" cy="6858000"/>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8077200" cy="6858000"/>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solidFill>
                  <a:srgbClr val="FF0000"/>
                </a:solidFill>
              </a:rPr>
              <a:t>High-Level Display: Screens</a:t>
            </a:r>
            <a:endParaRPr lang="en-US" b="1" dirty="0">
              <a:solidFill>
                <a:srgbClr val="FF0000"/>
              </a:solidFill>
            </a:endParaRPr>
          </a:p>
        </p:txBody>
      </p:sp>
      <p:sp>
        <p:nvSpPr>
          <p:cNvPr id="3" name="Content Placeholder 2"/>
          <p:cNvSpPr>
            <a:spLocks noGrp="1"/>
          </p:cNvSpPr>
          <p:nvPr>
            <p:ph idx="1"/>
          </p:nvPr>
        </p:nvSpPr>
        <p:spPr>
          <a:xfrm>
            <a:off x="152400" y="838200"/>
            <a:ext cx="8686800" cy="6019800"/>
          </a:xfrm>
        </p:spPr>
        <p:txBody>
          <a:bodyPr>
            <a:normAutofit/>
          </a:bodyPr>
          <a:lstStyle/>
          <a:p>
            <a:pPr>
              <a:buNone/>
            </a:pPr>
            <a:r>
              <a:rPr lang="en-US" sz="3600" b="1" dirty="0" smtClean="0"/>
              <a:t>			High-Level Display Screens:</a:t>
            </a:r>
            <a:r>
              <a:rPr lang="en-US" sz="3600" b="1" i="1" dirty="0" smtClean="0"/>
              <a:t> </a:t>
            </a:r>
          </a:p>
          <a:p>
            <a:pPr>
              <a:buNone/>
            </a:pPr>
            <a:r>
              <a:rPr lang="en-US" sz="3600" b="1" dirty="0" smtClean="0"/>
              <a:t>1</a:t>
            </a:r>
            <a:r>
              <a:rPr lang="en-US" sz="3600" b="1" i="1" dirty="0" smtClean="0"/>
              <a:t>.</a:t>
            </a:r>
            <a:r>
              <a:rPr lang="en-US" sz="3600" b="1" dirty="0" smtClean="0"/>
              <a:t>Screen Class</a:t>
            </a:r>
          </a:p>
          <a:p>
            <a:pPr>
              <a:buNone/>
            </a:pPr>
            <a:r>
              <a:rPr lang="en-US" sz="3600" b="1" dirty="0" smtClean="0"/>
              <a:t>2.Alert Class</a:t>
            </a:r>
          </a:p>
          <a:p>
            <a:pPr>
              <a:buNone/>
            </a:pPr>
            <a:r>
              <a:rPr lang="en-US" sz="3600" b="1" dirty="0" smtClean="0"/>
              <a:t>3.Form Class </a:t>
            </a:r>
          </a:p>
          <a:p>
            <a:pPr>
              <a:buNone/>
            </a:pPr>
            <a:r>
              <a:rPr lang="en-US" sz="3600" b="1" dirty="0" smtClean="0"/>
              <a:t>4.Item Class</a:t>
            </a:r>
          </a:p>
          <a:p>
            <a:pPr>
              <a:buNone/>
            </a:pPr>
            <a:r>
              <a:rPr lang="en-US" sz="3600" b="1" dirty="0" smtClean="0"/>
              <a:t>5.List Class</a:t>
            </a:r>
          </a:p>
          <a:p>
            <a:pPr>
              <a:buNone/>
            </a:pPr>
            <a:r>
              <a:rPr lang="en-US" sz="3600" b="1" dirty="0" smtClean="0"/>
              <a:t>6. Text Box Class</a:t>
            </a:r>
          </a:p>
          <a:p>
            <a:pPr>
              <a:buNone/>
            </a:pPr>
            <a:r>
              <a:rPr lang="en-US" sz="3600" b="1" dirty="0" smtClean="0"/>
              <a:t>7.Ticker Class</a:t>
            </a:r>
          </a:p>
          <a:p>
            <a:endParaRPr lang="en-US" sz="3600" b="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9541073"/>
          </a:xfrm>
          <a:prstGeom prst="rect">
            <a:avLst/>
          </a:prstGeom>
        </p:spPr>
        <p:txBody>
          <a:bodyPr wrap="square">
            <a:spAutoFit/>
          </a:bodyPr>
          <a:lstStyle/>
          <a:p>
            <a:r>
              <a:rPr lang="en-US" sz="2400" b="1" dirty="0" smtClean="0">
                <a:sym typeface="Wingdings" pitchFamily="2" charset="2"/>
              </a:rPr>
              <a:t></a:t>
            </a:r>
            <a:r>
              <a:rPr lang="en-US" sz="2600" b="1" dirty="0" smtClean="0"/>
              <a:t>The display is a crucial component of every J2ME application since it contains objects used to present information to the person using the application and in many cases prompts the person to enter information that is processed by the application. </a:t>
            </a:r>
          </a:p>
          <a:p>
            <a:r>
              <a:rPr lang="en-US" sz="2600" b="1" dirty="0" smtClean="0">
                <a:sym typeface="Wingdings" pitchFamily="2" charset="2"/>
              </a:rPr>
              <a:t></a:t>
            </a:r>
            <a:r>
              <a:rPr lang="en-US" sz="2600" b="1" dirty="0" smtClean="0"/>
              <a:t>The J2ME Display class is the parent of Displayable, which you’ll recall from the previous chapter. </a:t>
            </a:r>
          </a:p>
          <a:p>
            <a:r>
              <a:rPr lang="en-US" sz="2600" b="1" dirty="0" smtClean="0">
                <a:sym typeface="Wingdings" pitchFamily="2" charset="2"/>
              </a:rPr>
              <a:t></a:t>
            </a:r>
            <a:r>
              <a:rPr lang="en-US" sz="2600" b="1" dirty="0" smtClean="0">
                <a:solidFill>
                  <a:srgbClr val="FF0000"/>
                </a:solidFill>
              </a:rPr>
              <a:t>The Displayable class has two subclasses of its own: Screen</a:t>
            </a:r>
          </a:p>
          <a:p>
            <a:r>
              <a:rPr lang="en-US" sz="2600" b="1" dirty="0" smtClean="0">
                <a:solidFill>
                  <a:srgbClr val="FF0000"/>
                </a:solidFill>
              </a:rPr>
              <a:t>and Canvas</a:t>
            </a:r>
            <a:r>
              <a:rPr lang="en-US" sz="2600" b="1" dirty="0" smtClean="0"/>
              <a:t>. </a:t>
            </a:r>
          </a:p>
          <a:p>
            <a:r>
              <a:rPr lang="en-US" sz="2600" b="1" dirty="0" smtClean="0">
                <a:sym typeface="Wingdings" pitchFamily="2" charset="2"/>
              </a:rPr>
              <a:t></a:t>
            </a:r>
            <a:r>
              <a:rPr lang="en-US" sz="2600" b="1" dirty="0" smtClean="0">
                <a:solidFill>
                  <a:srgbClr val="FF0000"/>
                </a:solidFill>
              </a:rPr>
              <a:t>The Screen class is used to create high-level J2ME displays in which the methods of its subclasses handle details of drawing objects such as radio buttons and check boxes. </a:t>
            </a:r>
          </a:p>
          <a:p>
            <a:r>
              <a:rPr lang="en-US" sz="2600" b="1" dirty="0" smtClean="0">
                <a:solidFill>
                  <a:srgbClr val="FF0000"/>
                </a:solidFill>
                <a:sym typeface="Wingdings" pitchFamily="2" charset="2"/>
              </a:rPr>
              <a:t></a:t>
            </a:r>
            <a:r>
              <a:rPr lang="en-US" sz="2600" b="1" dirty="0" smtClean="0">
                <a:solidFill>
                  <a:srgbClr val="FF0000"/>
                </a:solidFill>
              </a:rPr>
              <a:t>In contrast, the Canvas class and its subclasses are used to create low-level J2ME displays. </a:t>
            </a:r>
          </a:p>
          <a:p>
            <a:r>
              <a:rPr lang="en-US" sz="2600" b="1" dirty="0" smtClean="0">
                <a:sym typeface="Wingdings" pitchFamily="2" charset="2"/>
              </a:rPr>
              <a:t></a:t>
            </a:r>
            <a:r>
              <a:rPr lang="en-US" sz="2600" b="1" dirty="0" smtClean="0"/>
              <a:t>The methods give you pixel-level control of the display, enabling you to draw your own images and text such as those used to create games.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533400"/>
          </a:xfrm>
        </p:spPr>
        <p:txBody>
          <a:bodyPr>
            <a:normAutofit fontScale="90000"/>
          </a:bodyPr>
          <a:lstStyle/>
          <a:p>
            <a:pPr algn="ctr"/>
            <a:r>
              <a:rPr lang="en-US" dirty="0" smtClean="0">
                <a:solidFill>
                  <a:srgbClr val="FF0000"/>
                </a:solidFill>
              </a:rPr>
              <a:t>Keep Applications Simple</a:t>
            </a:r>
            <a:endParaRPr lang="en-US" dirty="0">
              <a:solidFill>
                <a:srgbClr val="FF0000"/>
              </a:solidFill>
            </a:endParaRPr>
          </a:p>
        </p:txBody>
      </p:sp>
      <p:sp>
        <p:nvSpPr>
          <p:cNvPr id="3" name="Content Placeholder 2"/>
          <p:cNvSpPr>
            <a:spLocks noGrp="1"/>
          </p:cNvSpPr>
          <p:nvPr>
            <p:ph idx="1"/>
          </p:nvPr>
        </p:nvSpPr>
        <p:spPr>
          <a:xfrm>
            <a:off x="0" y="609600"/>
            <a:ext cx="8153400" cy="6248400"/>
          </a:xfrm>
        </p:spPr>
        <p:txBody>
          <a:bodyPr>
            <a:normAutofit/>
          </a:bodyPr>
          <a:lstStyle/>
          <a:p>
            <a:r>
              <a:rPr lang="en-US" sz="2400" dirty="0" smtClean="0"/>
              <a:t>Typically, you design an application by dividing it into objects that have associated  </a:t>
            </a:r>
            <a:r>
              <a:rPr lang="en-US" sz="2400" dirty="0" smtClean="0">
                <a:solidFill>
                  <a:srgbClr val="FF0000"/>
                </a:solidFill>
              </a:rPr>
              <a:t>DATA  AND  METHODS.</a:t>
            </a:r>
          </a:p>
          <a:p>
            <a:endParaRPr lang="en-US" sz="2400" dirty="0" smtClean="0">
              <a:solidFill>
                <a:srgbClr val="FF0000"/>
              </a:solidFill>
            </a:endParaRPr>
          </a:p>
          <a:p>
            <a:r>
              <a:rPr lang="en-US" sz="2400" dirty="0" smtClean="0"/>
              <a:t>Let’s use an order form as an example.</a:t>
            </a:r>
          </a:p>
          <a:p>
            <a:endParaRPr lang="en-US" sz="2400" dirty="0" smtClean="0"/>
          </a:p>
          <a:p>
            <a:r>
              <a:rPr lang="en-US" sz="2400" dirty="0" smtClean="0"/>
              <a:t>An order form is an object that has an order number, customer number, product </a:t>
            </a:r>
            <a:r>
              <a:rPr lang="en-US" sz="2400" dirty="0" err="1" smtClean="0"/>
              <a:t>number,and</a:t>
            </a:r>
            <a:r>
              <a:rPr lang="en-US" sz="2400" dirty="0" smtClean="0"/>
              <a:t> related data. </a:t>
            </a:r>
          </a:p>
          <a:p>
            <a:pPr>
              <a:buNone/>
            </a:pPr>
            <a:endParaRPr lang="en-US" sz="2400" dirty="0" smtClean="0"/>
          </a:p>
          <a:p>
            <a:pPr>
              <a:buNone/>
            </a:pPr>
            <a:r>
              <a:rPr lang="en-US" sz="2400" dirty="0" smtClean="0"/>
              <a:t>	Likewise, an order form has functionality associated with it, such as inserting a new order, modifying an existing order, and deleting an order. </a:t>
            </a:r>
          </a:p>
          <a:p>
            <a:pPr>
              <a:buNone/>
            </a:pPr>
            <a:r>
              <a:rPr lang="en-US" sz="2400" dirty="0" smtClean="0"/>
              <a:t>	And the order form has one or more menu options that enable a user to navigate the order form.</a:t>
            </a:r>
            <a:endParaRPr lang="en-US"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b="1" dirty="0">
                <a:solidFill>
                  <a:srgbClr val="FF0000"/>
                </a:solidFill>
              </a:rPr>
              <a:t>Screen Class</a:t>
            </a:r>
          </a:p>
        </p:txBody>
      </p:sp>
      <p:sp>
        <p:nvSpPr>
          <p:cNvPr id="3" name="Content Placeholder 2"/>
          <p:cNvSpPr>
            <a:spLocks noGrp="1"/>
          </p:cNvSpPr>
          <p:nvPr>
            <p:ph idx="1"/>
          </p:nvPr>
        </p:nvSpPr>
        <p:spPr>
          <a:xfrm>
            <a:off x="152400" y="609600"/>
            <a:ext cx="8991600" cy="6019800"/>
          </a:xfrm>
        </p:spPr>
        <p:txBody>
          <a:bodyPr>
            <a:normAutofit fontScale="85000" lnSpcReduction="20000"/>
          </a:bodyPr>
          <a:lstStyle/>
          <a:p>
            <a:r>
              <a:rPr lang="en-US" b="1" dirty="0"/>
              <a:t>You will probably spend most of your time using the Screen class and its derived </a:t>
            </a:r>
            <a:r>
              <a:rPr lang="en-US" b="1" dirty="0" smtClean="0"/>
              <a:t>classes when </a:t>
            </a:r>
            <a:r>
              <a:rPr lang="en-US" b="1" dirty="0"/>
              <a:t>developing a user interface for your J2ME application</a:t>
            </a:r>
            <a:r>
              <a:rPr lang="en-US" b="1" dirty="0" smtClean="0"/>
              <a:t>.</a:t>
            </a:r>
          </a:p>
          <a:p>
            <a:r>
              <a:rPr lang="en-US" b="1" dirty="0" smtClean="0"/>
              <a:t> </a:t>
            </a:r>
            <a:r>
              <a:rPr lang="en-US" b="1" dirty="0"/>
              <a:t>These classes contain </a:t>
            </a:r>
            <a:r>
              <a:rPr lang="en-US" b="1" dirty="0" smtClean="0"/>
              <a:t>methods that </a:t>
            </a:r>
            <a:r>
              <a:rPr lang="en-US" b="1" dirty="0"/>
              <a:t>generate radio buttons, check boxes, lists, and other familiar objects that users </a:t>
            </a:r>
            <a:r>
              <a:rPr lang="en-US" b="1" dirty="0" smtClean="0"/>
              <a:t>expect to </a:t>
            </a:r>
            <a:r>
              <a:rPr lang="en-US" b="1" dirty="0"/>
              <a:t>find on the screen when interacting with your application. </a:t>
            </a:r>
            <a:endParaRPr lang="en-US" b="1" dirty="0" smtClean="0"/>
          </a:p>
          <a:p>
            <a:r>
              <a:rPr lang="en-US" b="1" dirty="0" smtClean="0"/>
              <a:t>The </a:t>
            </a:r>
            <a:r>
              <a:rPr lang="en-US" b="1" dirty="0"/>
              <a:t>following illustrates </a:t>
            </a:r>
            <a:r>
              <a:rPr lang="en-US" b="1" dirty="0" smtClean="0"/>
              <a:t>the Display </a:t>
            </a:r>
            <a:r>
              <a:rPr lang="en-US" b="1" dirty="0"/>
              <a:t>class hierarchy, which helps you learn the inheritance structure of the Screen class.</a:t>
            </a:r>
          </a:p>
          <a:p>
            <a:r>
              <a:rPr lang="en-US" b="1" dirty="0"/>
              <a:t>Every </a:t>
            </a:r>
            <a:r>
              <a:rPr lang="en-US" b="1" dirty="0" err="1"/>
              <a:t>MIDlet</a:t>
            </a:r>
            <a:r>
              <a:rPr lang="en-US" b="1" dirty="0"/>
              <a:t> has one Display object but can have many Displayable objects, which </a:t>
            </a:r>
            <a:r>
              <a:rPr lang="en-US" b="1" dirty="0" smtClean="0"/>
              <a:t>you discovered </a:t>
            </a:r>
            <a:r>
              <a:rPr lang="en-US" b="1" dirty="0"/>
              <a:t>in the previous chapter. </a:t>
            </a:r>
            <a:endParaRPr lang="en-US" b="1" dirty="0" smtClean="0"/>
          </a:p>
          <a:p>
            <a:r>
              <a:rPr lang="en-US" b="1" dirty="0" smtClean="0"/>
              <a:t>A Displayable </a:t>
            </a:r>
            <a:r>
              <a:rPr lang="en-US" b="1" dirty="0"/>
              <a:t>object is any object that can be displayed</a:t>
            </a:r>
          </a:p>
          <a:p>
            <a:pPr>
              <a:buNone/>
            </a:pPr>
            <a:r>
              <a:rPr lang="en-US" b="1" dirty="0" smtClean="0"/>
              <a:t>   on </a:t>
            </a:r>
            <a:r>
              <a:rPr lang="en-US" b="1" dirty="0"/>
              <a:t>the small computing device’s screen.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248960"/>
          </a:xfrm>
          <a:prstGeom prst="rect">
            <a:avLst/>
          </a:prstGeom>
        </p:spPr>
        <p:txBody>
          <a:bodyPr wrap="square">
            <a:spAutoFit/>
          </a:bodyPr>
          <a:lstStyle/>
          <a:p>
            <a:r>
              <a:rPr lang="en-US" sz="2200" b="1" dirty="0" smtClean="0"/>
              <a:t>public class Display</a:t>
            </a:r>
          </a:p>
          <a:p>
            <a:r>
              <a:rPr lang="en-US" sz="2200" b="1" dirty="0" smtClean="0"/>
              <a:t>public abstract class Displayable</a:t>
            </a:r>
          </a:p>
          <a:p>
            <a:r>
              <a:rPr lang="en-US" sz="2200" b="1" dirty="0" smtClean="0"/>
              <a:t>public abstract class Screen extends Displayable</a:t>
            </a:r>
          </a:p>
          <a:p>
            <a:r>
              <a:rPr lang="en-US" sz="2200" b="1" dirty="0" smtClean="0"/>
              <a:t>public class Alert extends Screen</a:t>
            </a:r>
          </a:p>
          <a:p>
            <a:r>
              <a:rPr lang="en-US" sz="2200" b="1" dirty="0" smtClean="0"/>
              <a:t>public class Form extends Screen</a:t>
            </a:r>
          </a:p>
          <a:p>
            <a:r>
              <a:rPr lang="en-US" sz="2200" b="1" dirty="0" smtClean="0"/>
              <a:t>public class List extends Screen implements Choice</a:t>
            </a:r>
          </a:p>
          <a:p>
            <a:r>
              <a:rPr lang="en-US" sz="2200" b="1" dirty="0" smtClean="0"/>
              <a:t>public abstract class Item</a:t>
            </a:r>
          </a:p>
          <a:p>
            <a:r>
              <a:rPr lang="en-US" sz="2200" b="1" dirty="0" smtClean="0"/>
              <a:t>public class </a:t>
            </a:r>
            <a:r>
              <a:rPr lang="en-US" sz="2200" b="1" dirty="0" err="1" smtClean="0"/>
              <a:t>ChoiceGroup</a:t>
            </a:r>
            <a:r>
              <a:rPr lang="en-US" sz="2200" b="1" dirty="0" smtClean="0"/>
              <a:t> extends Item implements Choice</a:t>
            </a:r>
          </a:p>
          <a:p>
            <a:r>
              <a:rPr lang="en-US" sz="2200" b="1" dirty="0" smtClean="0"/>
              <a:t>public class </a:t>
            </a:r>
            <a:r>
              <a:rPr lang="en-US" sz="2200" b="1" dirty="0" err="1" smtClean="0"/>
              <a:t>DateField</a:t>
            </a:r>
            <a:r>
              <a:rPr lang="en-US" sz="2200" b="1" dirty="0" smtClean="0"/>
              <a:t> extends Item</a:t>
            </a:r>
          </a:p>
          <a:p>
            <a:r>
              <a:rPr lang="en-US" sz="2200" b="1" dirty="0" smtClean="0"/>
              <a:t>public class </a:t>
            </a:r>
            <a:r>
              <a:rPr lang="en-US" sz="2200" b="1" dirty="0" err="1" smtClean="0"/>
              <a:t>TextField</a:t>
            </a:r>
            <a:r>
              <a:rPr lang="en-US" sz="2200" b="1" dirty="0" smtClean="0"/>
              <a:t> extends Item</a:t>
            </a:r>
          </a:p>
          <a:p>
            <a:r>
              <a:rPr lang="en-US" sz="2200" b="1" dirty="0" smtClean="0"/>
              <a:t>public class Gauge extends Item</a:t>
            </a:r>
          </a:p>
          <a:p>
            <a:r>
              <a:rPr lang="en-US" sz="2200" b="1" dirty="0" smtClean="0"/>
              <a:t>public class </a:t>
            </a:r>
            <a:r>
              <a:rPr lang="en-US" sz="2200" b="1" dirty="0" err="1" smtClean="0"/>
              <a:t>ImageItem</a:t>
            </a:r>
            <a:r>
              <a:rPr lang="en-US" sz="2200" b="1" dirty="0" smtClean="0"/>
              <a:t> extends Item</a:t>
            </a:r>
          </a:p>
          <a:p>
            <a:r>
              <a:rPr lang="en-US" sz="2200" b="1" dirty="0" smtClean="0"/>
              <a:t>public class </a:t>
            </a:r>
            <a:r>
              <a:rPr lang="en-US" sz="2200" b="1" dirty="0" err="1" smtClean="0"/>
              <a:t>StringItem</a:t>
            </a:r>
            <a:r>
              <a:rPr lang="en-US" sz="2200" b="1" dirty="0" smtClean="0"/>
              <a:t> extends Item</a:t>
            </a:r>
          </a:p>
          <a:p>
            <a:r>
              <a:rPr lang="en-US" sz="2200" b="1" dirty="0" smtClean="0"/>
              <a:t>public class </a:t>
            </a:r>
            <a:r>
              <a:rPr lang="en-US" sz="2200" b="1" dirty="0" err="1" smtClean="0"/>
              <a:t>TextBox</a:t>
            </a:r>
            <a:r>
              <a:rPr lang="en-US" sz="2200" b="1" dirty="0" smtClean="0"/>
              <a:t> extends Screen</a:t>
            </a:r>
          </a:p>
          <a:p>
            <a:r>
              <a:rPr lang="en-US" sz="2200" b="1" dirty="0" smtClean="0"/>
              <a:t>public class Command</a:t>
            </a:r>
          </a:p>
          <a:p>
            <a:r>
              <a:rPr lang="en-US" sz="2200" b="1" dirty="0" smtClean="0"/>
              <a:t>public class Ticker</a:t>
            </a:r>
          </a:p>
          <a:p>
            <a:r>
              <a:rPr lang="en-US" sz="2200" b="1" dirty="0" smtClean="0"/>
              <a:t>public class Graphics</a:t>
            </a:r>
          </a:p>
          <a:p>
            <a:r>
              <a:rPr lang="en-US" sz="2200" b="1" dirty="0" smtClean="0"/>
              <a:t>public interface Choice</a:t>
            </a:r>
          </a:p>
          <a:p>
            <a:r>
              <a:rPr lang="en-US" sz="2200" b="1" dirty="0" smtClean="0"/>
              <a:t>public abstract class Canvas extends Displayable</a:t>
            </a:r>
          </a:p>
          <a:p>
            <a:r>
              <a:rPr lang="en-US" sz="2200" b="1" dirty="0" smtClean="0"/>
              <a:t>public class Graphics</a:t>
            </a:r>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smtClean="0"/>
          </a:p>
          <a:p>
            <a:endParaRPr lang="en-US" sz="2200" b="1"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603176"/>
          </a:xfrm>
          <a:prstGeom prst="rect">
            <a:avLst/>
          </a:prstGeom>
        </p:spPr>
        <p:txBody>
          <a:bodyPr wrap="square">
            <a:spAutoFit/>
          </a:bodyPr>
          <a:lstStyle/>
          <a:p>
            <a:r>
              <a:rPr lang="en-US" sz="2800" b="1" dirty="0" smtClean="0"/>
              <a:t>You already know that the Displayable class has two derived classes, Screen and Canvas.</a:t>
            </a:r>
          </a:p>
          <a:p>
            <a:r>
              <a:rPr lang="en-US" sz="2800" b="1" dirty="0" smtClean="0"/>
              <a:t> The Screen class has its own set of derived classes. These are </a:t>
            </a:r>
            <a:r>
              <a:rPr lang="en-US" sz="2800" b="1" dirty="0" err="1" smtClean="0"/>
              <a:t>TextBox</a:t>
            </a:r>
            <a:r>
              <a:rPr lang="en-US" sz="2800" b="1" dirty="0" smtClean="0"/>
              <a:t>, List, Alert, Form, and Item classes.</a:t>
            </a:r>
          </a:p>
          <a:p>
            <a:r>
              <a:rPr lang="en-US" sz="2800" b="1" dirty="0" smtClean="0"/>
              <a:t> The Canvas class also has its own derived class, the Graphics class, which you’ll learn about in the next chapter.</a:t>
            </a:r>
          </a:p>
          <a:p>
            <a:r>
              <a:rPr lang="en-US" sz="2800" b="1" dirty="0" smtClean="0"/>
              <a:t>The </a:t>
            </a:r>
            <a:r>
              <a:rPr lang="en-US" sz="2800" b="1" dirty="0" err="1" smtClean="0"/>
              <a:t>TextBox</a:t>
            </a:r>
            <a:r>
              <a:rPr lang="en-US" sz="2800" b="1" dirty="0" smtClean="0"/>
              <a:t> class is used to display multi-line text on the screen. </a:t>
            </a:r>
          </a:p>
          <a:p>
            <a:r>
              <a:rPr lang="en-US" sz="2800" b="1" dirty="0" smtClean="0"/>
              <a:t>The List class is used to display a list of items, as in a menu, and enables the user to choose one of those items. </a:t>
            </a:r>
          </a:p>
          <a:p>
            <a:r>
              <a:rPr lang="en-US" sz="2800" b="1" dirty="0" smtClean="0"/>
              <a:t>The Alert class displays a dialog box containing a message such as a warning.</a:t>
            </a:r>
          </a:p>
          <a:p>
            <a:r>
              <a:rPr lang="en-US" sz="2800" b="1" dirty="0" smtClean="0"/>
              <a:t>And the Form class is</a:t>
            </a:r>
            <a:r>
              <a:rPr lang="en-US" sz="2400" b="1" dirty="0" smtClean="0"/>
              <a:t> a </a:t>
            </a:r>
            <a:r>
              <a:rPr lang="en-US" sz="2800" b="1" dirty="0" smtClean="0"/>
              <a:t>container class that can display multiple classes derived from the Item class.</a:t>
            </a:r>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864513"/>
          </a:xfrm>
          <a:prstGeom prst="rect">
            <a:avLst/>
          </a:prstGeom>
        </p:spPr>
        <p:txBody>
          <a:bodyPr wrap="square">
            <a:spAutoFit/>
          </a:bodyPr>
          <a:lstStyle/>
          <a:p>
            <a:r>
              <a:rPr lang="en-US" sz="2800" b="1" dirty="0" smtClean="0"/>
              <a:t>1.The Item class has six derived classes, any number of which can be displayed within a Form object on the screen:</a:t>
            </a:r>
          </a:p>
          <a:p>
            <a:endParaRPr lang="en-US" sz="2800" b="1" dirty="0" smtClean="0"/>
          </a:p>
          <a:p>
            <a:r>
              <a:rPr lang="en-US" sz="2800" b="1" dirty="0" smtClean="0"/>
              <a:t>■ </a:t>
            </a:r>
            <a:r>
              <a:rPr lang="en-US" sz="2800" b="1" dirty="0" err="1" smtClean="0"/>
              <a:t>ChoiceGroup</a:t>
            </a:r>
            <a:r>
              <a:rPr lang="en-US" sz="2800" b="1" dirty="0" smtClean="0"/>
              <a:t> class used to display radio buttons and check boxes</a:t>
            </a:r>
          </a:p>
          <a:p>
            <a:endParaRPr lang="en-US" sz="2800" b="1" dirty="0" smtClean="0"/>
          </a:p>
          <a:p>
            <a:r>
              <a:rPr lang="en-US" sz="2800" b="1" dirty="0" smtClean="0"/>
              <a:t>■ </a:t>
            </a:r>
            <a:r>
              <a:rPr lang="en-US" sz="2800" b="1" dirty="0" err="1" smtClean="0"/>
              <a:t>DateField</a:t>
            </a:r>
            <a:r>
              <a:rPr lang="en-US" sz="2800" b="1" dirty="0" smtClean="0"/>
              <a:t> class used for inputting a date into an application</a:t>
            </a:r>
          </a:p>
          <a:p>
            <a:endParaRPr lang="en-US" sz="2800" b="1" dirty="0" smtClean="0"/>
          </a:p>
          <a:p>
            <a:r>
              <a:rPr lang="en-US" sz="2800" b="1" dirty="0" smtClean="0"/>
              <a:t>■ </a:t>
            </a:r>
            <a:r>
              <a:rPr lang="en-US" sz="2800" b="1" dirty="0" err="1" smtClean="0"/>
              <a:t>TextField</a:t>
            </a:r>
            <a:r>
              <a:rPr lang="en-US" sz="2800" b="1" dirty="0" smtClean="0"/>
              <a:t> class used for inputting text into an application</a:t>
            </a:r>
          </a:p>
          <a:p>
            <a:endParaRPr lang="en-US" sz="2800" b="1" dirty="0" smtClean="0"/>
          </a:p>
          <a:p>
            <a:r>
              <a:rPr lang="en-US" sz="2800" b="1" dirty="0" smtClean="0"/>
              <a:t>■ Gauge class used to graphically show progress</a:t>
            </a:r>
          </a:p>
          <a:p>
            <a:endParaRPr lang="en-US" sz="2800" b="1" dirty="0" smtClean="0"/>
          </a:p>
          <a:p>
            <a:r>
              <a:rPr lang="en-US" sz="2800" b="1" dirty="0" smtClean="0"/>
              <a:t>■ </a:t>
            </a:r>
            <a:r>
              <a:rPr lang="en-US" sz="2800" b="1" dirty="0" err="1" smtClean="0"/>
              <a:t>ImageItem</a:t>
            </a:r>
            <a:r>
              <a:rPr lang="en-US" sz="2800" b="1" dirty="0" smtClean="0"/>
              <a:t> class used to display an image stored in a file</a:t>
            </a:r>
          </a:p>
          <a:p>
            <a:endParaRPr lang="en-US" sz="2800" b="1" dirty="0" smtClean="0"/>
          </a:p>
          <a:p>
            <a:r>
              <a:rPr lang="en-US" sz="2800" b="1" dirty="0" smtClean="0"/>
              <a:t>■ </a:t>
            </a:r>
            <a:r>
              <a:rPr lang="en-US" sz="2800" b="1" dirty="0" err="1" smtClean="0"/>
              <a:t>StringItem</a:t>
            </a:r>
            <a:r>
              <a:rPr lang="en-US" sz="2800" b="1" dirty="0" smtClean="0"/>
              <a:t> class used to display text on the screen</a:t>
            </a:r>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t>	2.The Command class is used to create a Command object that can be associated with practically any class except the Alert class.</a:t>
            </a:r>
          </a:p>
          <a:p>
            <a:pPr>
              <a:buNone/>
            </a:pPr>
            <a:r>
              <a:rPr lang="en-US" b="1" dirty="0" smtClean="0"/>
              <a:t> 	3.You created Command objects for </a:t>
            </a:r>
            <a:r>
              <a:rPr lang="en-US" b="1" dirty="0" err="1" smtClean="0"/>
              <a:t>MIDlets</a:t>
            </a:r>
            <a:r>
              <a:rPr lang="en-US" b="1" dirty="0" smtClean="0"/>
              <a:t> that you built in the previous chapter. </a:t>
            </a:r>
          </a:p>
          <a:p>
            <a:pPr>
              <a:buNone/>
            </a:pPr>
            <a:r>
              <a:rPr lang="en-US" b="1" dirty="0" smtClean="0"/>
              <a:t>	4.The Ticker is a variable of the Screen class that causes text to scroll on the screen like a stock exchange ticker tape. </a:t>
            </a:r>
          </a:p>
          <a:p>
            <a:pPr>
              <a:buNone/>
            </a:pPr>
            <a:r>
              <a:rPr lang="en-US" b="1" dirty="0" smtClean="0"/>
              <a:t>	5.The Graphics class is a base class used by derived classes to create and display custom graphical images on the screen.</a:t>
            </a:r>
          </a:p>
          <a:p>
            <a:endParaRPr lang="en-IN"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smtClean="0">
                <a:solidFill>
                  <a:srgbClr val="FF0000"/>
                </a:solidFill>
              </a:rPr>
              <a:t>Alert Class</a:t>
            </a:r>
            <a:endParaRPr lang="en-US" dirty="0">
              <a:solidFill>
                <a:srgbClr val="FF0000"/>
              </a:solidFill>
            </a:endParaRPr>
          </a:p>
        </p:txBody>
      </p:sp>
      <p:sp>
        <p:nvSpPr>
          <p:cNvPr id="3" name="Content Placeholder 2"/>
          <p:cNvSpPr>
            <a:spLocks noGrp="1"/>
          </p:cNvSpPr>
          <p:nvPr>
            <p:ph idx="1"/>
          </p:nvPr>
        </p:nvSpPr>
        <p:spPr>
          <a:xfrm>
            <a:off x="0" y="533400"/>
            <a:ext cx="9144000" cy="6324600"/>
          </a:xfrm>
        </p:spPr>
        <p:txBody>
          <a:bodyPr>
            <a:normAutofit fontScale="85000" lnSpcReduction="10000"/>
          </a:bodyPr>
          <a:lstStyle/>
          <a:p>
            <a:r>
              <a:rPr lang="en-US" b="1" dirty="0" smtClean="0"/>
              <a:t>An alert is a dialog box displayed by your program to warn a user of a potential error such as a break in communication with a remote computer. </a:t>
            </a:r>
          </a:p>
          <a:p>
            <a:r>
              <a:rPr lang="en-US" b="1" dirty="0" smtClean="0"/>
              <a:t>An alert can also be used to display any kind of message on the screen, even if the message is not related to an error. </a:t>
            </a:r>
          </a:p>
          <a:p>
            <a:r>
              <a:rPr lang="en-US" b="1" dirty="0" smtClean="0"/>
              <a:t>For example, an alert is an ideal way of displaying a reminder on the screen. You implement an alert by creating an instance of the Alert class in your program using the following statement. </a:t>
            </a:r>
          </a:p>
          <a:p>
            <a:r>
              <a:rPr lang="en-US" b="1" dirty="0" smtClean="0"/>
              <a:t>Once created, the instance is passed to the </a:t>
            </a:r>
            <a:r>
              <a:rPr lang="en-US" b="1" dirty="0" err="1" smtClean="0"/>
              <a:t>setCurrent</a:t>
            </a:r>
            <a:r>
              <a:rPr lang="en-US" b="1" dirty="0" smtClean="0"/>
              <a:t>() method of the</a:t>
            </a:r>
            <a:r>
              <a:rPr lang="en-US" dirty="0" smtClean="0"/>
              <a:t> Display object to display the alert dialog box on the screen.</a:t>
            </a:r>
          </a:p>
          <a:p>
            <a:r>
              <a:rPr lang="en-US" b="1" dirty="0" smtClean="0">
                <a:solidFill>
                  <a:srgbClr val="FF0000"/>
                </a:solidFill>
              </a:rPr>
              <a:t>alert = new Alert("Failure", "Lost communication link!", null, null);</a:t>
            </a:r>
          </a:p>
          <a:p>
            <a:r>
              <a:rPr lang="en-US" b="1" dirty="0" err="1" smtClean="0">
                <a:solidFill>
                  <a:srgbClr val="FF0000"/>
                </a:solidFill>
              </a:rPr>
              <a:t>display.setCurrent</a:t>
            </a:r>
            <a:r>
              <a:rPr lang="en-US" b="1" dirty="0" smtClean="0">
                <a:solidFill>
                  <a:srgbClr val="FF0000"/>
                </a:solidFill>
              </a:rPr>
              <a:t>(alert);</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12095619"/>
          </a:xfrm>
          <a:prstGeom prst="rect">
            <a:avLst/>
          </a:prstGeom>
        </p:spPr>
        <p:txBody>
          <a:bodyPr wrap="square">
            <a:spAutoFit/>
          </a:bodyPr>
          <a:lstStyle/>
          <a:p>
            <a:r>
              <a:rPr lang="en-US" sz="2400" b="1" dirty="0" smtClean="0">
                <a:sym typeface="Wingdings" pitchFamily="2" charset="2"/>
              </a:rPr>
              <a:t></a:t>
            </a:r>
            <a:r>
              <a:rPr lang="en-US" sz="2800" b="1" dirty="0" smtClean="0"/>
              <a:t>The Alert constructor requires four parameters. </a:t>
            </a:r>
          </a:p>
          <a:p>
            <a:r>
              <a:rPr lang="en-US" sz="2800" b="1" dirty="0" smtClean="0"/>
              <a:t>The first parameter is the title of the dialog box, which is “Failure” in this example. </a:t>
            </a:r>
          </a:p>
          <a:p>
            <a:r>
              <a:rPr lang="en-US" sz="2800" b="1" dirty="0" smtClean="0"/>
              <a:t>The next parameter is the text of the message displayed within the dialog box. “Lost communication link!” is the text that appears when the Failure dialog box is shown on the screen. </a:t>
            </a:r>
          </a:p>
          <a:p>
            <a:r>
              <a:rPr lang="en-US" sz="2800" b="1" dirty="0" smtClean="0">
                <a:sym typeface="Wingdings" pitchFamily="2" charset="2"/>
              </a:rPr>
              <a:t></a:t>
            </a:r>
            <a:r>
              <a:rPr lang="en-US" sz="2800" b="1" dirty="0" smtClean="0"/>
              <a:t>The third parameter is the image that appears within the dialog box. </a:t>
            </a:r>
            <a:r>
              <a:rPr lang="en-US" sz="2800" b="1" dirty="0" smtClean="0">
                <a:sym typeface="Wingdings" pitchFamily="2" charset="2"/>
              </a:rPr>
              <a:t></a:t>
            </a:r>
            <a:r>
              <a:rPr lang="en-US" sz="2800" b="1" dirty="0" smtClean="0"/>
              <a:t>The previous example doesn’t use an image; therefore the third parameter is set to null. </a:t>
            </a:r>
          </a:p>
          <a:p>
            <a:r>
              <a:rPr lang="en-US" sz="2800" b="1" dirty="0" smtClean="0">
                <a:sym typeface="Wingdings" pitchFamily="2" charset="2"/>
              </a:rPr>
              <a:t></a:t>
            </a:r>
            <a:r>
              <a:rPr lang="en-US" sz="2800" b="1" dirty="0" smtClean="0"/>
              <a:t>The last parameter is the </a:t>
            </a:r>
            <a:r>
              <a:rPr lang="en-US" sz="2800" b="1" dirty="0" err="1" smtClean="0"/>
              <a:t>AlertType</a:t>
            </a:r>
            <a:r>
              <a:rPr lang="en-US" sz="2800" b="1" dirty="0" smtClean="0"/>
              <a:t>. </a:t>
            </a:r>
          </a:p>
          <a:p>
            <a:r>
              <a:rPr lang="en-US" sz="2800" b="1" dirty="0" smtClean="0">
                <a:sym typeface="Wingdings" pitchFamily="2" charset="2"/>
              </a:rPr>
              <a:t></a:t>
            </a:r>
            <a:r>
              <a:rPr lang="en-US" sz="2800" b="1" dirty="0" smtClean="0"/>
              <a:t>The </a:t>
            </a:r>
            <a:r>
              <a:rPr lang="en-US" sz="2800" b="1" dirty="0" err="1" smtClean="0"/>
              <a:t>AlertType</a:t>
            </a:r>
            <a:r>
              <a:rPr lang="en-US" sz="2800" b="1" dirty="0" smtClean="0"/>
              <a:t> is a predefined type of alert. None of the predefined </a:t>
            </a:r>
            <a:r>
              <a:rPr lang="en-US" sz="2800" b="1" dirty="0" err="1" smtClean="0"/>
              <a:t>AlertTypes</a:t>
            </a:r>
            <a:r>
              <a:rPr lang="en-US" sz="2800" b="1" dirty="0" smtClean="0"/>
              <a:t> is used in the previous example, and therefore a null is used as the fourth parameter</a:t>
            </a:r>
          </a:p>
          <a:p>
            <a:endParaRPr lang="en-US" sz="28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417963"/>
          </a:xfrm>
          <a:prstGeom prst="rect">
            <a:avLst/>
          </a:prstGeom>
        </p:spPr>
        <p:txBody>
          <a:bodyPr wrap="square">
            <a:spAutoFit/>
          </a:bodyPr>
          <a:lstStyle/>
          <a:p>
            <a:r>
              <a:rPr lang="en-US" sz="2400" b="1" dirty="0" smtClean="0">
                <a:sym typeface="Wingdings" pitchFamily="2" charset="2"/>
              </a:rPr>
              <a:t></a:t>
            </a:r>
            <a:r>
              <a:rPr lang="en-US" sz="2400" b="1" dirty="0" smtClean="0"/>
              <a:t>An alert dialog box is not designed to retrieve input from a user other than the selection of the OK button to close the dialog box. </a:t>
            </a:r>
          </a:p>
          <a:p>
            <a:r>
              <a:rPr lang="en-US" sz="2400" b="1" dirty="0" smtClean="0">
                <a:sym typeface="Wingdings" pitchFamily="2" charset="2"/>
              </a:rPr>
              <a:t></a:t>
            </a:r>
            <a:r>
              <a:rPr lang="en-US" sz="2400" b="1" dirty="0" smtClean="0"/>
              <a:t>This means displayable objects such as </a:t>
            </a:r>
            <a:r>
              <a:rPr lang="en-US" sz="2400" b="1" dirty="0" err="1" smtClean="0"/>
              <a:t>ChoiceGroup</a:t>
            </a:r>
            <a:r>
              <a:rPr lang="en-US" sz="2400" b="1" dirty="0" smtClean="0"/>
              <a:t> and </a:t>
            </a:r>
            <a:r>
              <a:rPr lang="en-US" sz="2400" b="1" dirty="0" err="1" smtClean="0"/>
              <a:t>TextBox</a:t>
            </a:r>
            <a:r>
              <a:rPr lang="en-US" sz="2400" b="1" dirty="0" smtClean="0"/>
              <a:t> cannot be used within an alert dialog box. </a:t>
            </a:r>
          </a:p>
          <a:p>
            <a:r>
              <a:rPr lang="en-US" sz="2400" b="1" dirty="0" smtClean="0">
                <a:sym typeface="Wingdings" pitchFamily="2" charset="2"/>
              </a:rPr>
              <a:t></a:t>
            </a:r>
            <a:r>
              <a:rPr lang="en-US" sz="2400" b="1" dirty="0" smtClean="0"/>
              <a:t>Likewise, you cannot insert your own Command objects as buttons.</a:t>
            </a:r>
          </a:p>
          <a:p>
            <a:r>
              <a:rPr lang="en-US" sz="2400" b="1" dirty="0" smtClean="0"/>
              <a:t>An alert dialog box reacts in one of two ways depending on the value of the default timeout for the Alert object. </a:t>
            </a:r>
          </a:p>
          <a:p>
            <a:r>
              <a:rPr lang="en-US" sz="2400" b="1" dirty="0" smtClean="0">
                <a:sym typeface="Wingdings" pitchFamily="2" charset="2"/>
              </a:rPr>
              <a:t></a:t>
            </a:r>
            <a:r>
              <a:rPr lang="en-US" sz="2400" b="1" dirty="0" smtClean="0"/>
              <a:t>The alert dialog box can remain visible until the user selects the</a:t>
            </a:r>
          </a:p>
          <a:p>
            <a:r>
              <a:rPr lang="en-US" sz="2400" b="1" dirty="0" smtClean="0"/>
              <a:t>OK  button, or the alert dialog box can be visible for a specified number of milliseconds. </a:t>
            </a:r>
          </a:p>
          <a:p>
            <a:r>
              <a:rPr lang="en-US" sz="2400" b="1" dirty="0" smtClean="0">
                <a:sym typeface="Wingdings" pitchFamily="2" charset="2"/>
              </a:rPr>
              <a:t></a:t>
            </a:r>
            <a:r>
              <a:rPr lang="en-US" sz="2400" b="1" dirty="0" smtClean="0"/>
              <a:t>An alert dialog box is referred to as a </a:t>
            </a:r>
            <a:r>
              <a:rPr lang="en-US" sz="2400" b="1" i="1" dirty="0" smtClean="0"/>
              <a:t>modal dialog box if the user must select the OK button to </a:t>
            </a:r>
            <a:r>
              <a:rPr lang="en-US" sz="2400" b="1" dirty="0" smtClean="0"/>
              <a:t>terminate the dialog box.</a:t>
            </a:r>
          </a:p>
          <a:p>
            <a:r>
              <a:rPr lang="en-US" sz="2400" b="1" dirty="0" smtClean="0">
                <a:sym typeface="Wingdings" pitchFamily="2" charset="2"/>
              </a:rPr>
              <a:t></a:t>
            </a:r>
            <a:r>
              <a:rPr lang="en-US" sz="2400" b="1" dirty="0" smtClean="0"/>
              <a:t> Otherwise, it is considered a </a:t>
            </a:r>
            <a:r>
              <a:rPr lang="en-US" sz="2400" b="1" i="1" dirty="0" smtClean="0"/>
              <a:t>timed dialog box that terminates</a:t>
            </a:r>
          </a:p>
          <a:p>
            <a:r>
              <a:rPr lang="en-US" sz="2400" b="1" dirty="0" smtClean="0"/>
              <a:t>when the default timeout value is </a:t>
            </a:r>
            <a:r>
              <a:rPr lang="en-US" sz="2400" dirty="0" smtClean="0"/>
              <a:t>rea</a:t>
            </a:r>
            <a:r>
              <a:rPr lang="en-US" sz="2800" b="1" dirty="0" smtClean="0"/>
              <a:t>c</a:t>
            </a:r>
            <a:r>
              <a:rPr lang="en-US" sz="2000" b="1" dirty="0" smtClean="0"/>
              <a:t>hed.</a:t>
            </a:r>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381000" y="685800"/>
            <a:ext cx="838200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3880723"/>
          </a:xfrm>
          <a:prstGeom prst="rect">
            <a:avLst/>
          </a:prstGeom>
        </p:spPr>
        <p:txBody>
          <a:bodyPr wrap="square">
            <a:spAutoFit/>
          </a:bodyPr>
          <a:lstStyle/>
          <a:p>
            <a:r>
              <a:rPr lang="en-US" sz="3200" b="1" dirty="0" smtClean="0"/>
              <a:t>alert = new Alert("Failure", "Lost communication link!", null, null);</a:t>
            </a:r>
          </a:p>
          <a:p>
            <a:endParaRPr lang="en-US" sz="3200" b="1" dirty="0" smtClean="0"/>
          </a:p>
          <a:p>
            <a:r>
              <a:rPr lang="en-US" sz="3200" b="1" dirty="0" err="1" smtClean="0"/>
              <a:t>alert.setTimeout</a:t>
            </a:r>
            <a:r>
              <a:rPr lang="en-US" sz="3200" b="1" dirty="0" smtClean="0"/>
              <a:t>(</a:t>
            </a:r>
            <a:r>
              <a:rPr lang="en-US" sz="3200" b="1" dirty="0" err="1" smtClean="0"/>
              <a:t>Alert.FOREVER</a:t>
            </a:r>
            <a:r>
              <a:rPr lang="en-US" sz="3200" b="1" dirty="0" smtClean="0"/>
              <a:t>);</a:t>
            </a:r>
          </a:p>
          <a:p>
            <a:r>
              <a:rPr lang="en-US" sz="3200" b="1" dirty="0" err="1" smtClean="0"/>
              <a:t>display.setCurrent</a:t>
            </a:r>
            <a:r>
              <a:rPr lang="en-US" sz="3200" b="1" dirty="0" smtClean="0"/>
              <a:t>(alert);</a:t>
            </a:r>
          </a:p>
          <a:p>
            <a:endParaRPr lang="en-US" sz="3200" b="1" dirty="0" smtClean="0"/>
          </a:p>
          <a:p>
            <a:r>
              <a:rPr lang="en-US" sz="3200" b="1" dirty="0" smtClean="0">
                <a:sym typeface="Wingdings" pitchFamily="2" charset="2"/>
              </a:rPr>
              <a:t></a:t>
            </a:r>
            <a:r>
              <a:rPr lang="en-US" sz="3200" b="1" dirty="0" smtClean="0"/>
              <a:t>You can always retrieve the current default timeout by calling the </a:t>
            </a:r>
            <a:r>
              <a:rPr lang="en-US" sz="3200" b="1" dirty="0" err="1" smtClean="0"/>
              <a:t>getDefaultTimeout</a:t>
            </a:r>
            <a:r>
              <a:rPr lang="en-US" sz="3200" b="1" dirty="0" smtClean="0"/>
              <a:t>() method of the instance of the Alert class. </a:t>
            </a:r>
          </a:p>
          <a:p>
            <a:endParaRPr lang="en-US" sz="3200" b="1" dirty="0" smtClean="0"/>
          </a:p>
          <a:p>
            <a:r>
              <a:rPr lang="en-US" sz="3200" b="1" dirty="0" smtClean="0">
                <a:sym typeface="Wingdings" pitchFamily="2" charset="2"/>
              </a:rPr>
              <a:t></a:t>
            </a:r>
            <a:r>
              <a:rPr lang="en-US" sz="3200" b="1" dirty="0" smtClean="0"/>
              <a:t>The </a:t>
            </a:r>
            <a:r>
              <a:rPr lang="en-US" sz="3200" b="1" dirty="0" err="1" smtClean="0"/>
              <a:t>getDefaultTimeout</a:t>
            </a:r>
            <a:r>
              <a:rPr lang="en-US" sz="3200" b="1" dirty="0" smtClean="0"/>
              <a:t>() method returns the integer value of Alert.</a:t>
            </a:r>
          </a:p>
          <a:p>
            <a:r>
              <a:rPr lang="en-US" sz="3200" b="1" dirty="0" smtClean="0">
                <a:sym typeface="Wingdings" pitchFamily="2" charset="2"/>
              </a:rPr>
              <a:t></a:t>
            </a:r>
            <a:r>
              <a:rPr lang="en-US" sz="3200" b="1" dirty="0" smtClean="0"/>
              <a:t>FOREVER or the default timeout in milliseconds.</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r>
              <a:rPr lang="en-US" dirty="0" smtClean="0">
                <a:solidFill>
                  <a:srgbClr val="FF0000"/>
                </a:solidFill>
              </a:rPr>
              <a:t>Keep Applications Small</a:t>
            </a:r>
            <a:endParaRPr lang="en-US" dirty="0">
              <a:solidFill>
                <a:srgbClr val="FF0000"/>
              </a:solidFill>
            </a:endParaRPr>
          </a:p>
        </p:txBody>
      </p:sp>
      <p:sp>
        <p:nvSpPr>
          <p:cNvPr id="3" name="Content Placeholder 2"/>
          <p:cNvSpPr>
            <a:spLocks noGrp="1"/>
          </p:cNvSpPr>
          <p:nvPr>
            <p:ph idx="1"/>
          </p:nvPr>
        </p:nvSpPr>
        <p:spPr>
          <a:xfrm>
            <a:off x="457200" y="914400"/>
            <a:ext cx="7239000" cy="5541336"/>
          </a:xfrm>
        </p:spPr>
        <p:txBody>
          <a:bodyPr/>
          <a:lstStyle/>
          <a:p>
            <a:r>
              <a:rPr lang="en-US" sz="2000" dirty="0" smtClean="0"/>
              <a:t>The size of your J2ME application is critical to deploying the application efficiently. The best practice is to remove unnecessary components of your application in order to reduce the size of the overall applic</a:t>
            </a:r>
            <a:r>
              <a:rPr lang="en-US" sz="1800" dirty="0" smtClean="0"/>
              <a:t>a</a:t>
            </a:r>
            <a:r>
              <a:rPr lang="en-US" sz="2000" dirty="0" smtClean="0"/>
              <a:t>tion.</a:t>
            </a:r>
            <a:endParaRPr lang="en-US" dirty="0"/>
          </a:p>
        </p:txBody>
      </p:sp>
      <p:pic>
        <p:nvPicPr>
          <p:cNvPr id="1027" name="Picture 3"/>
          <p:cNvPicPr>
            <a:picLocks noChangeAspect="1" noChangeArrowheads="1"/>
          </p:cNvPicPr>
          <p:nvPr/>
        </p:nvPicPr>
        <p:blipFill>
          <a:blip r:embed="rId2"/>
          <a:srcRect/>
          <a:stretch>
            <a:fillRect/>
          </a:stretch>
        </p:blipFill>
        <p:spPr bwMode="auto">
          <a:xfrm>
            <a:off x="685800" y="2209800"/>
            <a:ext cx="7315200" cy="4457700"/>
          </a:xfrm>
          <a:prstGeom prst="rect">
            <a:avLst/>
          </a:prstGeom>
          <a:noFill/>
          <a:ln w="9525">
            <a:noFill/>
            <a:miter lim="800000"/>
            <a:headEnd/>
            <a:tailEnd/>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dirty="0" smtClean="0">
                <a:sym typeface="Wingdings" pitchFamily="2" charset="2"/>
              </a:rPr>
              <a:t></a:t>
            </a:r>
            <a:r>
              <a:rPr lang="en-US" b="1" dirty="0" smtClean="0"/>
              <a:t>The device’s application manager determines the screen that appears when the user dismisses the alert dialog box. </a:t>
            </a:r>
          </a:p>
          <a:p>
            <a:pPr>
              <a:buNone/>
            </a:pPr>
            <a:endParaRPr lang="en-US" b="1" dirty="0" smtClean="0"/>
          </a:p>
          <a:p>
            <a:pPr>
              <a:buNone/>
            </a:pPr>
            <a:r>
              <a:rPr lang="en-US" b="1" dirty="0" smtClean="0">
                <a:sym typeface="Wingdings" pitchFamily="2" charset="2"/>
              </a:rPr>
              <a:t></a:t>
            </a:r>
            <a:r>
              <a:rPr lang="en-US" b="1" dirty="0" smtClean="0"/>
              <a:t>However, you can control what appears following the dialog box by passing reference to the next object as the second parameter to the</a:t>
            </a:r>
          </a:p>
          <a:p>
            <a:pPr>
              <a:buNone/>
            </a:pPr>
            <a:r>
              <a:rPr lang="en-US" b="1" dirty="0" smtClean="0"/>
              <a:t>   </a:t>
            </a:r>
            <a:r>
              <a:rPr lang="en-US" b="1" dirty="0" err="1" smtClean="0"/>
              <a:t>setCurrent</a:t>
            </a:r>
            <a:r>
              <a:rPr lang="en-US" b="1" dirty="0" smtClean="0"/>
              <a:t>() method. </a:t>
            </a:r>
          </a:p>
          <a:p>
            <a:pPr>
              <a:buNone/>
            </a:pPr>
            <a:endParaRPr lang="en-US" b="1" dirty="0" smtClean="0"/>
          </a:p>
          <a:p>
            <a:pPr>
              <a:buNone/>
            </a:pPr>
            <a:r>
              <a:rPr lang="en-US" b="1" dirty="0" smtClean="0">
                <a:sym typeface="Wingdings" pitchFamily="2" charset="2"/>
              </a:rPr>
              <a:t>  </a:t>
            </a:r>
            <a:r>
              <a:rPr lang="en-US" b="1" dirty="0" smtClean="0"/>
              <a:t>The second parameter is reference to the displayable object that appears on the screen once the alert dialog box is closed</a:t>
            </a:r>
            <a:r>
              <a:rPr lang="en-US" sz="2800" dirty="0" smtClean="0"/>
              <a:t>.</a:t>
            </a:r>
            <a:endParaRPr lang="en-US" sz="2800" b="1" dirty="0" smtClean="0"/>
          </a:p>
          <a:p>
            <a:endParaRPr lang="en-IN"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3018949"/>
          </a:xfrm>
          <a:prstGeom prst="rect">
            <a:avLst/>
          </a:prstGeom>
        </p:spPr>
        <p:txBody>
          <a:bodyPr wrap="square">
            <a:spAutoFit/>
          </a:bodyPr>
          <a:lstStyle/>
          <a:p>
            <a:r>
              <a:rPr lang="en-US" sz="2800" b="1" dirty="0" smtClean="0">
                <a:sym typeface="Wingdings" pitchFamily="2" charset="2"/>
              </a:rPr>
              <a:t></a:t>
            </a:r>
            <a:r>
              <a:rPr lang="en-US" sz="2800" b="1" dirty="0" smtClean="0"/>
              <a:t>The instance of the Form class contains instances of classes necessary to open a communications link with a remote computer. </a:t>
            </a:r>
          </a:p>
          <a:p>
            <a:r>
              <a:rPr lang="en-US" sz="2800" b="1" dirty="0" smtClean="0">
                <a:sym typeface="Wingdings" pitchFamily="2" charset="2"/>
              </a:rPr>
              <a:t></a:t>
            </a:r>
            <a:r>
              <a:rPr lang="en-US" sz="2800" b="1" dirty="0" smtClean="0"/>
              <a:t>In this example, the instance of the Form class is titled “Communications Link.” </a:t>
            </a:r>
          </a:p>
          <a:p>
            <a:r>
              <a:rPr lang="en-US" sz="2800" b="1" dirty="0" smtClean="0">
                <a:sym typeface="Wingdings" pitchFamily="2" charset="2"/>
              </a:rPr>
              <a:t></a:t>
            </a:r>
            <a:r>
              <a:rPr lang="en-US" sz="2800" b="1" dirty="0" smtClean="0"/>
              <a:t>Notice that instances of both the Alert class and the Form class are passed to the </a:t>
            </a:r>
            <a:r>
              <a:rPr lang="en-US" sz="2800" b="1" dirty="0" err="1" smtClean="0"/>
              <a:t>setCurrent</a:t>
            </a:r>
            <a:r>
              <a:rPr lang="en-US" sz="2800" b="1" dirty="0" smtClean="0"/>
              <a:t>() method. </a:t>
            </a:r>
          </a:p>
          <a:p>
            <a:r>
              <a:rPr lang="en-US" sz="2800" b="1" dirty="0" smtClean="0">
                <a:sym typeface="Wingdings" pitchFamily="2" charset="2"/>
              </a:rPr>
              <a:t></a:t>
            </a:r>
            <a:r>
              <a:rPr lang="en-US" sz="2800" b="1" dirty="0" smtClean="0"/>
              <a:t>Once the user selects OK to dismiss the alert dialog box, the device’s application manager displays the instances of the Form object, enabling the user to reestablish communication with the remote computer.</a:t>
            </a:r>
          </a:p>
          <a:p>
            <a:r>
              <a:rPr lang="en-US" sz="2800" b="1" dirty="0" smtClean="0">
                <a:solidFill>
                  <a:srgbClr val="FF0000"/>
                </a:solidFill>
              </a:rPr>
              <a:t>form = new Form("Communication Link");</a:t>
            </a:r>
          </a:p>
          <a:p>
            <a:r>
              <a:rPr lang="en-US" sz="2800" b="1" dirty="0" smtClean="0">
                <a:solidFill>
                  <a:srgbClr val="FF0000"/>
                </a:solidFill>
              </a:rPr>
              <a:t>alert = new Alert("Failure", "Lost communication link!", null, null);</a:t>
            </a:r>
          </a:p>
          <a:p>
            <a:r>
              <a:rPr lang="en-US" sz="2800" b="1" dirty="0" err="1" smtClean="0">
                <a:solidFill>
                  <a:srgbClr val="FF0000"/>
                </a:solidFill>
              </a:rPr>
              <a:t>alert.setTimeout</a:t>
            </a:r>
            <a:r>
              <a:rPr lang="en-US" sz="2800" b="1" dirty="0" smtClean="0">
                <a:solidFill>
                  <a:srgbClr val="FF0000"/>
                </a:solidFill>
              </a:rPr>
              <a:t>(</a:t>
            </a:r>
            <a:r>
              <a:rPr lang="en-US" sz="2800" b="1" dirty="0" err="1" smtClean="0">
                <a:solidFill>
                  <a:srgbClr val="FF0000"/>
                </a:solidFill>
              </a:rPr>
              <a:t>Alert.FOREVER</a:t>
            </a:r>
            <a:r>
              <a:rPr lang="en-US" sz="2800" b="1" dirty="0" smtClean="0">
                <a:solidFill>
                  <a:srgbClr val="FF0000"/>
                </a:solidFill>
              </a:rPr>
              <a:t>);</a:t>
            </a:r>
          </a:p>
          <a:p>
            <a:r>
              <a:rPr lang="en-US" sz="2800" b="1" dirty="0" err="1" smtClean="0">
                <a:solidFill>
                  <a:srgbClr val="FF0000"/>
                </a:solidFill>
              </a:rPr>
              <a:t>display.setCurrent</a:t>
            </a:r>
            <a:r>
              <a:rPr lang="en-US" sz="2800" b="1" dirty="0" smtClean="0">
                <a:solidFill>
                  <a:srgbClr val="FF0000"/>
                </a:solidFill>
              </a:rPr>
              <a:t>(alert, form);</a:t>
            </a:r>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smtClean="0"/>
          </a:p>
          <a:p>
            <a:endParaRPr lang="en-US" sz="2800"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956298"/>
          </a:xfrm>
          <a:prstGeom prst="rect">
            <a:avLst/>
          </a:prstGeom>
        </p:spPr>
        <p:txBody>
          <a:bodyPr wrap="square">
            <a:spAutoFit/>
          </a:bodyPr>
          <a:lstStyle/>
          <a:p>
            <a:r>
              <a:rPr lang="en-US" sz="2400" b="1" dirty="0" err="1" smtClean="0"/>
              <a:t>MIDlet</a:t>
            </a:r>
            <a:r>
              <a:rPr lang="en-US" sz="2400" b="1" dirty="0" smtClean="0"/>
              <a:t>-Name: </a:t>
            </a:r>
            <a:r>
              <a:rPr lang="en-US" sz="2400" b="1" dirty="0" err="1" smtClean="0"/>
              <a:t>DisplayAlert</a:t>
            </a:r>
            <a:endParaRPr lang="en-US" sz="2400" b="1" dirty="0" smtClean="0"/>
          </a:p>
          <a:p>
            <a:r>
              <a:rPr lang="en-US" sz="2400" b="1" dirty="0" err="1" smtClean="0"/>
              <a:t>MIDlet</a:t>
            </a:r>
            <a:r>
              <a:rPr lang="en-US" sz="2400" b="1" dirty="0" smtClean="0"/>
              <a:t>-Version: 1.0</a:t>
            </a:r>
          </a:p>
          <a:p>
            <a:r>
              <a:rPr lang="en-US" sz="2400" b="1" dirty="0" err="1" smtClean="0"/>
              <a:t>MIDlet</a:t>
            </a:r>
            <a:r>
              <a:rPr lang="en-US" sz="2400" b="1" dirty="0" smtClean="0"/>
              <a:t>-Vendor: </a:t>
            </a:r>
            <a:r>
              <a:rPr lang="en-US" sz="2400" b="1" dirty="0" err="1" smtClean="0"/>
              <a:t>MyCompany</a:t>
            </a:r>
            <a:endParaRPr lang="en-US" sz="2400" b="1" dirty="0" smtClean="0"/>
          </a:p>
          <a:p>
            <a:r>
              <a:rPr lang="en-US" sz="2400" b="1" dirty="0" err="1" smtClean="0"/>
              <a:t>MIDlet</a:t>
            </a:r>
            <a:r>
              <a:rPr lang="en-US" sz="2400" b="1" dirty="0" smtClean="0"/>
              <a:t>-Jar-URL: DisplayAlert.jar</a:t>
            </a:r>
          </a:p>
          <a:p>
            <a:r>
              <a:rPr lang="en-US" sz="2400" b="1" dirty="0" smtClean="0"/>
              <a:t>MIDlet-1: </a:t>
            </a:r>
            <a:r>
              <a:rPr lang="en-US" sz="2400" b="1" dirty="0" err="1" smtClean="0"/>
              <a:t>DisplayAlert</a:t>
            </a:r>
            <a:r>
              <a:rPr lang="en-US" sz="2400" b="1" dirty="0" smtClean="0"/>
              <a:t>, , </a:t>
            </a:r>
            <a:r>
              <a:rPr lang="en-US" sz="2400" b="1" dirty="0" err="1" smtClean="0"/>
              <a:t>DisplayAlert</a:t>
            </a:r>
            <a:endParaRPr lang="en-US" sz="2400" b="1" dirty="0" smtClean="0"/>
          </a:p>
          <a:p>
            <a:r>
              <a:rPr lang="en-US" sz="2400" b="1" dirty="0" err="1" smtClean="0"/>
              <a:t>MicroEdition</a:t>
            </a:r>
            <a:r>
              <a:rPr lang="en-US" sz="2400" b="1" dirty="0" smtClean="0"/>
              <a:t>-Configuration: CLDC-1.0</a:t>
            </a:r>
          </a:p>
          <a:p>
            <a:r>
              <a:rPr lang="en-US" sz="2400" b="1" dirty="0" err="1" smtClean="0"/>
              <a:t>MicroEdition</a:t>
            </a:r>
            <a:r>
              <a:rPr lang="en-US" sz="2400" b="1" dirty="0" smtClean="0"/>
              <a:t>-Profile: MIDP-1.0</a:t>
            </a:r>
          </a:p>
          <a:p>
            <a:r>
              <a:rPr lang="en-US" sz="2400" b="1" dirty="0" err="1" smtClean="0"/>
              <a:t>MIDlet</a:t>
            </a:r>
            <a:r>
              <a:rPr lang="en-US" sz="2400" b="1" dirty="0" smtClean="0"/>
              <a:t>-JAR-SIZE: 100</a:t>
            </a:r>
          </a:p>
          <a:p>
            <a:r>
              <a:rPr lang="en-US" sz="2400" b="1" dirty="0" smtClean="0"/>
              <a:t>import </a:t>
            </a:r>
            <a:r>
              <a:rPr lang="en-US" sz="2400" b="1" dirty="0" err="1" smtClean="0"/>
              <a:t>javax.microedition.midlet</a:t>
            </a:r>
            <a:r>
              <a:rPr lang="en-US" sz="2400" b="1" dirty="0" smtClean="0"/>
              <a:t>.*;</a:t>
            </a:r>
          </a:p>
          <a:p>
            <a:r>
              <a:rPr lang="en-US" sz="2400" b="1" dirty="0" smtClean="0"/>
              <a:t>import </a:t>
            </a:r>
            <a:r>
              <a:rPr lang="en-US" sz="2400" b="1" dirty="0" err="1" smtClean="0"/>
              <a:t>javax.microedition.lcdui</a:t>
            </a:r>
            <a:r>
              <a:rPr lang="en-US" sz="2400" b="1" dirty="0" smtClean="0"/>
              <a:t>.*;</a:t>
            </a:r>
          </a:p>
          <a:p>
            <a:r>
              <a:rPr lang="en-US" sz="2400" b="1" dirty="0" smtClean="0"/>
              <a:t>public class </a:t>
            </a:r>
            <a:r>
              <a:rPr lang="en-US" sz="2400" b="1" dirty="0" err="1" smtClean="0"/>
              <a:t>DisplayAlert</a:t>
            </a:r>
            <a:r>
              <a:rPr lang="en-US" sz="2400" b="1" dirty="0" smtClean="0"/>
              <a:t> extends </a:t>
            </a:r>
            <a:r>
              <a:rPr lang="en-US" sz="2400" b="1" dirty="0" err="1" smtClean="0"/>
              <a:t>MIDlet</a:t>
            </a:r>
            <a:r>
              <a:rPr lang="en-US" sz="2400" b="1" dirty="0" smtClean="0"/>
              <a:t> implements </a:t>
            </a:r>
            <a:r>
              <a:rPr lang="en-US" sz="2400" b="1" dirty="0" err="1" smtClean="0"/>
              <a:t>CommandListener</a:t>
            </a:r>
            <a:endParaRPr lang="en-US" sz="2400" b="1" dirty="0" smtClean="0"/>
          </a:p>
          <a:p>
            <a:r>
              <a:rPr lang="en-US" sz="2400" b="1" dirty="0" smtClean="0"/>
              <a:t>{ private Display </a:t>
            </a:r>
            <a:r>
              <a:rPr lang="en-US" sz="2400" b="1" dirty="0" err="1" smtClean="0"/>
              <a:t>display</a:t>
            </a:r>
            <a:r>
              <a:rPr lang="en-US" sz="2400" b="1" dirty="0" smtClean="0"/>
              <a:t>;</a:t>
            </a:r>
          </a:p>
          <a:p>
            <a:r>
              <a:rPr lang="en-US" sz="2400" b="1" dirty="0" smtClean="0"/>
              <a:t>private Alert </a:t>
            </a:r>
            <a:r>
              <a:rPr lang="en-US" sz="2400" b="1" dirty="0" err="1" smtClean="0"/>
              <a:t>alert</a:t>
            </a:r>
            <a:r>
              <a:rPr lang="en-US" sz="2400" b="1" dirty="0" smtClean="0"/>
              <a:t>;</a:t>
            </a:r>
          </a:p>
          <a:p>
            <a:r>
              <a:rPr lang="en-US" sz="2400" b="1" dirty="0" smtClean="0"/>
              <a:t>private Form </a:t>
            </a:r>
            <a:r>
              <a:rPr lang="en-US" sz="2400" b="1" dirty="0" err="1" smtClean="0"/>
              <a:t>form</a:t>
            </a:r>
            <a:r>
              <a:rPr lang="en-US" sz="2400" b="1" dirty="0" smtClean="0"/>
              <a:t>;</a:t>
            </a:r>
          </a:p>
          <a:p>
            <a:r>
              <a:rPr lang="en-US" sz="2400" b="1" dirty="0" smtClean="0"/>
              <a:t>private Command exit;</a:t>
            </a:r>
          </a:p>
          <a:p>
            <a:r>
              <a:rPr lang="en-US" sz="2400" b="1" dirty="0" smtClean="0"/>
              <a:t>private </a:t>
            </a:r>
            <a:r>
              <a:rPr lang="en-US" sz="2400" b="1" dirty="0" err="1" smtClean="0"/>
              <a:t>boolean</a:t>
            </a:r>
            <a:r>
              <a:rPr lang="en-US" sz="2400" b="1" dirty="0" smtClean="0"/>
              <a:t> </a:t>
            </a:r>
            <a:r>
              <a:rPr lang="en-US" sz="2400" b="1" dirty="0" err="1" smtClean="0"/>
              <a:t>exitFlag</a:t>
            </a:r>
            <a:r>
              <a:rPr lang="en-US" sz="2400" b="1" dirty="0" smtClean="0"/>
              <a:t>;</a:t>
            </a:r>
          </a:p>
          <a:p>
            <a:r>
              <a:rPr lang="en-US" sz="2400" b="1" dirty="0" smtClean="0"/>
              <a:t>public </a:t>
            </a:r>
            <a:r>
              <a:rPr lang="en-US" sz="2400" b="1" dirty="0" err="1" smtClean="0"/>
              <a:t>DisplayAlert</a:t>
            </a:r>
            <a:r>
              <a:rPr lang="en-US" sz="2400" b="1" dirty="0" smtClean="0"/>
              <a:t>()</a:t>
            </a:r>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
            <a:ext cx="8763000" cy="6740307"/>
          </a:xfrm>
          <a:prstGeom prst="rect">
            <a:avLst/>
          </a:prstGeom>
        </p:spPr>
        <p:txBody>
          <a:bodyPr wrap="square">
            <a:spAutoFit/>
          </a:bodyPr>
          <a:lstStyle/>
          <a:p>
            <a:r>
              <a:rPr lang="en-US" b="1" dirty="0" smtClean="0"/>
              <a:t>{</a:t>
            </a:r>
          </a:p>
          <a:p>
            <a:r>
              <a:rPr lang="en-US" b="1" dirty="0" err="1" smtClean="0"/>
              <a:t>exitFlag</a:t>
            </a:r>
            <a:r>
              <a:rPr lang="en-US" b="1" dirty="0" smtClean="0"/>
              <a:t> = false;</a:t>
            </a:r>
          </a:p>
          <a:p>
            <a:r>
              <a:rPr lang="en-US" b="1" dirty="0" smtClean="0"/>
              <a:t>display = </a:t>
            </a:r>
            <a:r>
              <a:rPr lang="en-US" b="1" dirty="0" err="1" smtClean="0"/>
              <a:t>Display.getDisplay</a:t>
            </a:r>
            <a:r>
              <a:rPr lang="en-US" b="1" dirty="0" smtClean="0"/>
              <a:t>(this);</a:t>
            </a:r>
          </a:p>
          <a:p>
            <a:r>
              <a:rPr lang="en-US" b="1" dirty="0" smtClean="0"/>
              <a:t>exit = new Command("Exit", </a:t>
            </a:r>
            <a:r>
              <a:rPr lang="en-US" b="1" dirty="0" err="1" smtClean="0"/>
              <a:t>Command.SCREEN</a:t>
            </a:r>
            <a:r>
              <a:rPr lang="en-US" b="1" dirty="0" smtClean="0"/>
              <a:t>, 1);</a:t>
            </a:r>
          </a:p>
          <a:p>
            <a:r>
              <a:rPr lang="en-US" b="1" dirty="0" smtClean="0"/>
              <a:t>form = new Form("Throw Exception");</a:t>
            </a:r>
          </a:p>
          <a:p>
            <a:r>
              <a:rPr lang="en-US" b="1" dirty="0" err="1" smtClean="0"/>
              <a:t>form.addCommand</a:t>
            </a:r>
            <a:r>
              <a:rPr lang="en-US" b="1" dirty="0" smtClean="0"/>
              <a:t>(exit);</a:t>
            </a:r>
          </a:p>
          <a:p>
            <a:r>
              <a:rPr lang="en-US" b="1" dirty="0" err="1" smtClean="0"/>
              <a:t>form.setCommandListener</a:t>
            </a:r>
            <a:r>
              <a:rPr lang="en-US" b="1" dirty="0" smtClean="0"/>
              <a:t>(this);</a:t>
            </a:r>
          </a:p>
          <a:p>
            <a:r>
              <a:rPr lang="en-US" b="1" dirty="0" smtClean="0"/>
              <a:t>}</a:t>
            </a:r>
          </a:p>
          <a:p>
            <a:r>
              <a:rPr lang="en-US" b="1" dirty="0" smtClean="0"/>
              <a:t>public void </a:t>
            </a:r>
            <a:r>
              <a:rPr lang="en-US" b="1" dirty="0" err="1" smtClean="0"/>
              <a:t>startApp</a:t>
            </a:r>
            <a:r>
              <a:rPr lang="en-US" b="1" dirty="0" smtClean="0"/>
              <a:t>()</a:t>
            </a:r>
          </a:p>
          <a:p>
            <a:r>
              <a:rPr lang="en-US" b="1" dirty="0" smtClean="0"/>
              <a:t>{</a:t>
            </a:r>
          </a:p>
          <a:p>
            <a:r>
              <a:rPr lang="en-US" b="1" dirty="0" err="1" smtClean="0"/>
              <a:t>display.setCurrent</a:t>
            </a:r>
            <a:r>
              <a:rPr lang="en-US" b="1" dirty="0" smtClean="0"/>
              <a:t>(form);</a:t>
            </a:r>
          </a:p>
          <a:p>
            <a:r>
              <a:rPr lang="en-US" b="1" dirty="0" smtClean="0"/>
              <a:t>}</a:t>
            </a:r>
          </a:p>
          <a:p>
            <a:r>
              <a:rPr lang="en-US" b="1" dirty="0" smtClean="0"/>
              <a:t>public void </a:t>
            </a:r>
            <a:r>
              <a:rPr lang="en-US" b="1" dirty="0" err="1" smtClean="0"/>
              <a:t>pauseApp</a:t>
            </a:r>
            <a:r>
              <a:rPr lang="en-US" b="1" dirty="0" smtClean="0"/>
              <a:t>()</a:t>
            </a:r>
          </a:p>
          <a:p>
            <a:r>
              <a:rPr lang="en-US" b="1" dirty="0" smtClean="0"/>
              <a:t>{</a:t>
            </a:r>
          </a:p>
          <a:p>
            <a:r>
              <a:rPr lang="en-US" b="1" dirty="0" err="1" smtClean="0"/>
              <a:t>ception</a:t>
            </a:r>
            <a:r>
              <a:rPr lang="en-US" b="1" dirty="0" smtClean="0"/>
              <a:t> is</a:t>
            </a:r>
          </a:p>
          <a:p>
            <a:r>
              <a:rPr lang="en-US" b="1" dirty="0" smtClean="0"/>
              <a:t>thrown</a:t>
            </a:r>
          </a:p>
          <a:p>
            <a:r>
              <a:rPr lang="en-US" b="1" dirty="0" smtClean="0"/>
              <a:t>}</a:t>
            </a:r>
          </a:p>
          <a:p>
            <a:r>
              <a:rPr lang="en-US" b="1" dirty="0" smtClean="0"/>
              <a:t>public void </a:t>
            </a:r>
            <a:r>
              <a:rPr lang="en-US" b="1" dirty="0" err="1" smtClean="0"/>
              <a:t>destroyApp</a:t>
            </a:r>
            <a:r>
              <a:rPr lang="en-US" b="1" dirty="0" smtClean="0"/>
              <a:t>(</a:t>
            </a:r>
            <a:r>
              <a:rPr lang="en-US" b="1" dirty="0" err="1" smtClean="0"/>
              <a:t>boolean</a:t>
            </a:r>
            <a:r>
              <a:rPr lang="en-US" b="1" dirty="0" smtClean="0"/>
              <a:t> unconditional)</a:t>
            </a:r>
          </a:p>
          <a:p>
            <a:r>
              <a:rPr lang="en-US" b="1" dirty="0" smtClean="0"/>
              <a:t>throws </a:t>
            </a:r>
            <a:r>
              <a:rPr lang="en-US" b="1" dirty="0" err="1" smtClean="0"/>
              <a:t>MIDletStateChangeException</a:t>
            </a:r>
            <a:endParaRPr lang="en-US" b="1" dirty="0" smtClean="0"/>
          </a:p>
          <a:p>
            <a:r>
              <a:rPr lang="en-US" b="1" dirty="0" smtClean="0"/>
              <a:t>{</a:t>
            </a:r>
          </a:p>
          <a:p>
            <a:r>
              <a:rPr lang="en-US" b="1" dirty="0" smtClean="0"/>
              <a:t>if (unconditional == false)</a:t>
            </a:r>
          </a:p>
          <a:p>
            <a:r>
              <a:rPr lang="en-US" b="1" dirty="0" smtClean="0"/>
              <a:t>{</a:t>
            </a:r>
          </a:p>
          <a:p>
            <a:r>
              <a:rPr lang="en-US" b="1" dirty="0" smtClean="0"/>
              <a:t>throw new </a:t>
            </a:r>
            <a:r>
              <a:rPr lang="en-US" b="1" dirty="0" err="1" smtClean="0"/>
              <a:t>MIDletStateChangeException</a:t>
            </a:r>
            <a:r>
              <a:rPr lang="en-US" b="1" dirty="0" smtClean="0"/>
              <a:t>();</a:t>
            </a:r>
          </a:p>
          <a:p>
            <a:r>
              <a:rPr lang="en-US" b="1" dirty="0" smtClean="0"/>
              <a:t>} }</a:t>
            </a:r>
            <a:endParaRPr lang="en-US" b="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991600" cy="6740307"/>
          </a:xfrm>
          <a:prstGeom prst="rect">
            <a:avLst/>
          </a:prstGeom>
        </p:spPr>
        <p:txBody>
          <a:bodyPr wrap="square">
            <a:spAutoFit/>
          </a:bodyPr>
          <a:lstStyle/>
          <a:p>
            <a:r>
              <a:rPr lang="en-US" dirty="0" smtClean="0"/>
              <a:t>public void </a:t>
            </a:r>
            <a:r>
              <a:rPr lang="en-US" dirty="0" err="1" smtClean="0"/>
              <a:t>commandAction</a:t>
            </a:r>
            <a:r>
              <a:rPr lang="en-US" dirty="0" smtClean="0"/>
              <a:t>(Command </a:t>
            </a:r>
            <a:r>
              <a:rPr lang="en-US" dirty="0" err="1" smtClean="0"/>
              <a:t>command</a:t>
            </a:r>
            <a:r>
              <a:rPr lang="en-US" dirty="0" smtClean="0"/>
              <a:t>, Displayable </a:t>
            </a:r>
            <a:r>
              <a:rPr lang="en-US" dirty="0" err="1" smtClean="0"/>
              <a:t>displayable</a:t>
            </a:r>
            <a:r>
              <a:rPr lang="en-US" dirty="0" smtClean="0"/>
              <a:t>)</a:t>
            </a:r>
          </a:p>
          <a:p>
            <a:r>
              <a:rPr lang="en-US" dirty="0" smtClean="0"/>
              <a:t>{</a:t>
            </a:r>
          </a:p>
          <a:p>
            <a:r>
              <a:rPr lang="en-US" dirty="0" smtClean="0"/>
              <a:t>if (command == exit)</a:t>
            </a:r>
          </a:p>
          <a:p>
            <a:r>
              <a:rPr lang="en-US" dirty="0" smtClean="0"/>
              <a:t>{</a:t>
            </a:r>
          </a:p>
          <a:p>
            <a:r>
              <a:rPr lang="en-US" dirty="0" smtClean="0"/>
              <a:t>try</a:t>
            </a:r>
          </a:p>
          <a:p>
            <a:r>
              <a:rPr lang="en-US" dirty="0" smtClean="0"/>
              <a:t>{</a:t>
            </a:r>
          </a:p>
          <a:p>
            <a:r>
              <a:rPr lang="en-US" dirty="0" smtClean="0"/>
              <a:t>if (</a:t>
            </a:r>
            <a:r>
              <a:rPr lang="en-US" dirty="0" err="1" smtClean="0"/>
              <a:t>exitFlag</a:t>
            </a:r>
            <a:r>
              <a:rPr lang="en-US" dirty="0" smtClean="0"/>
              <a:t> == false)</a:t>
            </a:r>
          </a:p>
          <a:p>
            <a:r>
              <a:rPr lang="en-US" dirty="0" smtClean="0"/>
              <a:t>{</a:t>
            </a:r>
          </a:p>
          <a:p>
            <a:r>
              <a:rPr lang="en-US" dirty="0" smtClean="0"/>
              <a:t>alert = new Alert("Busy", "Please try again.",</a:t>
            </a:r>
          </a:p>
          <a:p>
            <a:r>
              <a:rPr lang="en-US" dirty="0" smtClean="0"/>
              <a:t>null, </a:t>
            </a:r>
            <a:r>
              <a:rPr lang="en-US" dirty="0" err="1" smtClean="0"/>
              <a:t>AlertType.WARNING</a:t>
            </a:r>
            <a:r>
              <a:rPr lang="en-US" dirty="0" smtClean="0"/>
              <a:t>);</a:t>
            </a:r>
          </a:p>
          <a:p>
            <a:r>
              <a:rPr lang="en-US" dirty="0" err="1" smtClean="0"/>
              <a:t>alert.setTimeout</a:t>
            </a:r>
            <a:r>
              <a:rPr lang="en-US" dirty="0" smtClean="0"/>
              <a:t>(</a:t>
            </a:r>
            <a:r>
              <a:rPr lang="en-US" dirty="0" err="1" smtClean="0"/>
              <a:t>Alert.FOREVER</a:t>
            </a:r>
            <a:r>
              <a:rPr lang="en-US" dirty="0" smtClean="0"/>
              <a:t>);</a:t>
            </a:r>
          </a:p>
          <a:p>
            <a:r>
              <a:rPr lang="en-US" dirty="0" err="1" smtClean="0"/>
              <a:t>display.setCurrent</a:t>
            </a:r>
            <a:r>
              <a:rPr lang="en-US" dirty="0" smtClean="0"/>
              <a:t>(alert, form);</a:t>
            </a:r>
          </a:p>
          <a:p>
            <a:r>
              <a:rPr lang="en-US" dirty="0" err="1" smtClean="0"/>
              <a:t>destroyApp</a:t>
            </a:r>
            <a:r>
              <a:rPr lang="en-US" dirty="0" smtClean="0"/>
              <a:t>(false);</a:t>
            </a:r>
          </a:p>
          <a:p>
            <a:r>
              <a:rPr lang="en-US" dirty="0" smtClean="0"/>
              <a:t>}</a:t>
            </a:r>
          </a:p>
          <a:p>
            <a:r>
              <a:rPr lang="en-US" dirty="0" smtClean="0"/>
              <a:t>else</a:t>
            </a:r>
          </a:p>
          <a:p>
            <a:r>
              <a:rPr lang="en-US" dirty="0" smtClean="0"/>
              <a:t>{</a:t>
            </a:r>
          </a:p>
          <a:p>
            <a:r>
              <a:rPr lang="en-US" dirty="0" err="1" smtClean="0"/>
              <a:t>destroyApp</a:t>
            </a:r>
            <a:r>
              <a:rPr lang="en-US" dirty="0" smtClean="0"/>
              <a:t>(true);</a:t>
            </a:r>
          </a:p>
          <a:p>
            <a:r>
              <a:rPr lang="en-US" dirty="0" err="1" smtClean="0"/>
              <a:t>notifyDestroyed</a:t>
            </a:r>
            <a:r>
              <a:rPr lang="en-US" dirty="0" smtClean="0"/>
              <a:t>();</a:t>
            </a:r>
          </a:p>
          <a:p>
            <a:r>
              <a:rPr lang="en-US" dirty="0" smtClean="0"/>
              <a:t>}</a:t>
            </a:r>
          </a:p>
          <a:p>
            <a:r>
              <a:rPr lang="en-US" dirty="0" smtClean="0"/>
              <a:t>}</a:t>
            </a:r>
          </a:p>
          <a:p>
            <a:r>
              <a:rPr lang="en-US" dirty="0" smtClean="0"/>
              <a:t>catch (</a:t>
            </a:r>
            <a:r>
              <a:rPr lang="en-US" dirty="0" err="1" smtClean="0"/>
              <a:t>MIDletStateChangeException</a:t>
            </a:r>
            <a:r>
              <a:rPr lang="en-US" dirty="0" smtClean="0"/>
              <a:t> exception)</a:t>
            </a:r>
          </a:p>
          <a:p>
            <a:r>
              <a:rPr lang="en-US" dirty="0" smtClean="0"/>
              <a:t>{</a:t>
            </a:r>
          </a:p>
          <a:p>
            <a:r>
              <a:rPr lang="en-US" dirty="0" err="1" smtClean="0"/>
              <a:t>exitFlag</a:t>
            </a:r>
            <a:r>
              <a:rPr lang="en-US" dirty="0" smtClean="0"/>
              <a:t> = true;</a:t>
            </a:r>
          </a:p>
          <a:p>
            <a:r>
              <a:rPr lang="en-US" dirty="0" smtClean="0"/>
              <a:t>}  } } }</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solidFill>
                  <a:srgbClr val="FF0000"/>
                </a:solidFill>
              </a:rPr>
              <a:t>Alert Sound</a:t>
            </a:r>
            <a:endParaRPr lang="en-US" b="1" dirty="0">
              <a:solidFill>
                <a:srgbClr val="FF0000"/>
              </a:solidFill>
            </a:endParaRPr>
          </a:p>
        </p:txBody>
      </p:sp>
      <p:sp>
        <p:nvSpPr>
          <p:cNvPr id="3" name="Content Placeholder 2"/>
          <p:cNvSpPr>
            <a:spLocks noGrp="1"/>
          </p:cNvSpPr>
          <p:nvPr>
            <p:ph idx="1"/>
          </p:nvPr>
        </p:nvSpPr>
        <p:spPr>
          <a:xfrm>
            <a:off x="228600" y="609600"/>
            <a:ext cx="8915400" cy="6248400"/>
          </a:xfrm>
        </p:spPr>
        <p:txBody>
          <a:bodyPr>
            <a:noAutofit/>
          </a:bodyPr>
          <a:lstStyle/>
          <a:p>
            <a:r>
              <a:rPr lang="en-US" sz="2200" b="1" dirty="0" smtClean="0"/>
              <a:t>Each </a:t>
            </a:r>
            <a:r>
              <a:rPr lang="en-US" sz="2200" b="1" dirty="0" err="1" smtClean="0"/>
              <a:t>AlertType</a:t>
            </a:r>
            <a:r>
              <a:rPr lang="en-US" sz="2200" b="1" dirty="0" smtClean="0"/>
              <a:t> has an associated sound that automatically plays whenever the alert dialog box appears on the screen. </a:t>
            </a:r>
          </a:p>
          <a:p>
            <a:r>
              <a:rPr lang="en-US" sz="2200" b="1" dirty="0" smtClean="0"/>
              <a:t>The sound, which is different for each </a:t>
            </a:r>
            <a:r>
              <a:rPr lang="en-US" sz="2200" b="1" dirty="0" err="1" smtClean="0"/>
              <a:t>AlertType</a:t>
            </a:r>
            <a:r>
              <a:rPr lang="en-US" sz="2200" b="1" dirty="0" smtClean="0"/>
              <a:t>, is used as an audio cue to indicate that an event is about to occur. </a:t>
            </a:r>
          </a:p>
          <a:p>
            <a:r>
              <a:rPr lang="en-US" sz="2200" b="1" dirty="0" smtClean="0"/>
              <a:t>Users of your </a:t>
            </a:r>
            <a:r>
              <a:rPr lang="en-US" sz="2200" b="1" dirty="0" err="1" smtClean="0"/>
              <a:t>MIDlet</a:t>
            </a:r>
            <a:r>
              <a:rPr lang="en-US" sz="2200" b="1" dirty="0" smtClean="0"/>
              <a:t> will learn to identify events by sound cue over time and will become less dependent on the visual cue presented by the alert dialog box.</a:t>
            </a:r>
          </a:p>
          <a:p>
            <a:r>
              <a:rPr lang="en-US" sz="2200" b="1" dirty="0" smtClean="0"/>
              <a:t>An audio cue can be sounded without having to display the alert dialog box. You do this by calling the </a:t>
            </a:r>
            <a:r>
              <a:rPr lang="en-US" sz="2200" b="1" dirty="0" err="1" smtClean="0"/>
              <a:t>playSound</a:t>
            </a:r>
            <a:r>
              <a:rPr lang="en-US" sz="2200" b="1" dirty="0" smtClean="0"/>
              <a:t>() method and passing it reference to the instance of the Display class, as illustrated in the following code segment. This is a modification of the if statement in Listing 6-1. The sound associated with the </a:t>
            </a:r>
            <a:r>
              <a:rPr lang="en-US" sz="2200" b="1" dirty="0" err="1" smtClean="0"/>
              <a:t>AlertType</a:t>
            </a:r>
            <a:r>
              <a:rPr lang="en-US" sz="2200" b="1" dirty="0" smtClean="0"/>
              <a:t> WARNING is heard when the </a:t>
            </a:r>
            <a:r>
              <a:rPr lang="en-US" sz="2200" b="1" dirty="0" err="1" smtClean="0"/>
              <a:t>playSound</a:t>
            </a:r>
            <a:r>
              <a:rPr lang="en-US" sz="2200" b="1" dirty="0" smtClean="0"/>
              <a:t>() method is called.</a:t>
            </a:r>
          </a:p>
          <a:p>
            <a:r>
              <a:rPr lang="en-US" sz="2200" b="1" dirty="0" smtClean="0"/>
              <a:t>if (</a:t>
            </a:r>
            <a:r>
              <a:rPr lang="en-US" sz="2200" b="1" dirty="0" err="1" smtClean="0"/>
              <a:t>exitFlag</a:t>
            </a:r>
            <a:r>
              <a:rPr lang="en-US" sz="2200" b="1" dirty="0" smtClean="0"/>
              <a:t> == false)</a:t>
            </a:r>
          </a:p>
          <a:p>
            <a:r>
              <a:rPr lang="en-US" sz="2200" b="1" dirty="0" smtClean="0"/>
              <a:t>{</a:t>
            </a:r>
          </a:p>
          <a:p>
            <a:r>
              <a:rPr lang="en-US" sz="2200" b="1" dirty="0" err="1" smtClean="0"/>
              <a:t>AlertType.WARNING.playSound</a:t>
            </a:r>
            <a:r>
              <a:rPr lang="en-US" sz="2200" b="1" dirty="0" smtClean="0"/>
              <a:t>(display);</a:t>
            </a:r>
          </a:p>
          <a:p>
            <a:r>
              <a:rPr lang="en-US" sz="2200" b="1" dirty="0" err="1" smtClean="0"/>
              <a:t>destroyApp</a:t>
            </a:r>
            <a:r>
              <a:rPr lang="en-US" sz="2200" b="1" smtClean="0"/>
              <a:t>(false); }</a:t>
            </a:r>
            <a:endParaRPr lang="en-US" sz="2200" b="1"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dirty="0" smtClean="0">
                <a:solidFill>
                  <a:srgbClr val="FF0000"/>
                </a:solidFill>
              </a:rPr>
              <a:t>Form Class</a:t>
            </a:r>
            <a:endParaRPr lang="en-US" b="1" dirty="0">
              <a:solidFill>
                <a:srgbClr val="FF0000"/>
              </a:solidFill>
            </a:endParaRPr>
          </a:p>
        </p:txBody>
      </p:sp>
      <p:sp>
        <p:nvSpPr>
          <p:cNvPr id="3" name="Content Placeholder 2"/>
          <p:cNvSpPr>
            <a:spLocks noGrp="1"/>
          </p:cNvSpPr>
          <p:nvPr>
            <p:ph idx="1"/>
          </p:nvPr>
        </p:nvSpPr>
        <p:spPr>
          <a:xfrm>
            <a:off x="0" y="609600"/>
            <a:ext cx="9144000" cy="6019799"/>
          </a:xfrm>
        </p:spPr>
        <p:txBody>
          <a:bodyPr/>
          <a:lstStyle/>
          <a:p>
            <a:r>
              <a:rPr lang="en-US" dirty="0" smtClean="0"/>
              <a:t>The Form class is a container for other displayable objects that appear on the screen simultaneously. Any derived class of the Item class can be placed within an instance of the Form class.</a:t>
            </a:r>
          </a:p>
          <a:p>
            <a:r>
              <a:rPr lang="en-US" dirty="0" smtClean="0"/>
              <a:t> For example, instances of the </a:t>
            </a:r>
            <a:r>
              <a:rPr lang="en-US" dirty="0" err="1" smtClean="0"/>
              <a:t>StringItem</a:t>
            </a:r>
            <a:r>
              <a:rPr lang="en-US" dirty="0" smtClean="0"/>
              <a:t> class can be displayed by inserting those instances within the instance of the Form class, then showing the</a:t>
            </a:r>
          </a:p>
          <a:p>
            <a:pPr>
              <a:buNone/>
            </a:pPr>
            <a:r>
              <a:rPr lang="en-US" dirty="0" smtClean="0"/>
              <a:t>	instance of the Form class.</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326178"/>
          </a:xfrm>
          <a:prstGeom prst="rect">
            <a:avLst/>
          </a:prstGeom>
        </p:spPr>
        <p:txBody>
          <a:bodyPr wrap="square">
            <a:spAutoFit/>
          </a:bodyPr>
          <a:lstStyle/>
          <a:p>
            <a:r>
              <a:rPr lang="en-US" sz="2400" b="1" dirty="0" smtClean="0"/>
              <a:t>Small computing device screens vary in size, so you can expect that some instances within the instance of the Form class won’t fit on the screen. </a:t>
            </a:r>
          </a:p>
          <a:p>
            <a:r>
              <a:rPr lang="en-US" sz="2400" b="1" dirty="0" smtClean="0"/>
              <a:t>However, devices typically implement scrolling, which allows the user to bring instances out of view onto the screen.</a:t>
            </a:r>
          </a:p>
          <a:p>
            <a:r>
              <a:rPr lang="en-US" sz="2400" b="1" dirty="0" smtClean="0"/>
              <a:t>An instance is placed with the instance of the Form class by calling one of two methods.</a:t>
            </a:r>
          </a:p>
          <a:p>
            <a:r>
              <a:rPr lang="en-US" sz="2400" b="1" dirty="0" smtClean="0"/>
              <a:t>These are </a:t>
            </a:r>
            <a:r>
              <a:rPr lang="en-US" sz="2400" b="1" dirty="0" smtClean="0">
                <a:solidFill>
                  <a:srgbClr val="FF0000"/>
                </a:solidFill>
              </a:rPr>
              <a:t>insert() method and append() meth</a:t>
            </a:r>
            <a:r>
              <a:rPr lang="en-US" sz="2400" b="1" dirty="0" smtClean="0"/>
              <a:t>od. The insert() method places the instance in a particular position on the form as specified by parameters passed to the insert() method. </a:t>
            </a:r>
          </a:p>
          <a:p>
            <a:r>
              <a:rPr lang="en-US" sz="2400" b="1" dirty="0" smtClean="0"/>
              <a:t>The append() method places the instance after the last object on the form</a:t>
            </a:r>
            <a:r>
              <a:rPr lang="en-US" dirty="0" smtClean="0"/>
              <a:t>.</a:t>
            </a:r>
          </a:p>
          <a:p>
            <a:r>
              <a:rPr lang="en-US" sz="2800" b="1" dirty="0" smtClean="0"/>
              <a:t>private Form </a:t>
            </a:r>
            <a:r>
              <a:rPr lang="en-US" sz="2800" b="1" dirty="0" err="1" smtClean="0"/>
              <a:t>form</a:t>
            </a:r>
            <a:r>
              <a:rPr lang="en-US" sz="2800" b="1" dirty="0" smtClean="0"/>
              <a:t>;</a:t>
            </a:r>
          </a:p>
          <a:p>
            <a:r>
              <a:rPr lang="en-US" sz="2800" b="1" dirty="0" smtClean="0"/>
              <a:t>private </a:t>
            </a:r>
            <a:r>
              <a:rPr lang="en-US" sz="2800" b="1" dirty="0" err="1" smtClean="0"/>
              <a:t>StringItem</a:t>
            </a:r>
            <a:r>
              <a:rPr lang="en-US" sz="2800" b="1" dirty="0" smtClean="0"/>
              <a:t> message;</a:t>
            </a:r>
          </a:p>
          <a:p>
            <a:r>
              <a:rPr lang="en-US" sz="2800" b="1" dirty="0" smtClean="0"/>
              <a:t>form = new Form("My Form");</a:t>
            </a:r>
          </a:p>
          <a:p>
            <a:r>
              <a:rPr lang="en-US" sz="2400" b="1" dirty="0" smtClean="0"/>
              <a:t>message = new </a:t>
            </a:r>
            <a:r>
              <a:rPr lang="en-US" sz="2400" b="1" dirty="0" err="1" smtClean="0"/>
              <a:t>StringItem</a:t>
            </a:r>
            <a:r>
              <a:rPr lang="en-US" sz="2400" b="1" dirty="0" smtClean="0"/>
              <a:t>("Welcome, ", "glad you could come.");</a:t>
            </a:r>
          </a:p>
          <a:p>
            <a:r>
              <a:rPr lang="en-US" sz="2400" b="1" dirty="0" err="1" smtClean="0"/>
              <a:t>form.append</a:t>
            </a:r>
            <a:r>
              <a:rPr lang="en-US" sz="2400" b="1" dirty="0" smtClean="0"/>
              <a:t>(message</a:t>
            </a:r>
            <a:r>
              <a:rPr lang="en-US" sz="2800" dirty="0" smtClean="0"/>
              <a:t>);</a:t>
            </a:r>
            <a:endParaRPr lang="en-US" sz="2800" b="1"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12649617"/>
          </a:xfrm>
          <a:prstGeom prst="rect">
            <a:avLst/>
          </a:prstGeom>
        </p:spPr>
        <p:txBody>
          <a:bodyPr wrap="square">
            <a:spAutoFit/>
          </a:bodyPr>
          <a:lstStyle/>
          <a:p>
            <a:r>
              <a:rPr lang="en-US" sz="2400" b="1" dirty="0" smtClean="0">
                <a:sym typeface="Wingdings" pitchFamily="2" charset="2"/>
              </a:rPr>
              <a:t></a:t>
            </a:r>
            <a:r>
              <a:rPr lang="en-US" sz="2400" b="1" dirty="0" smtClean="0"/>
              <a:t>Each instance placed on a form has an index number associated with it, beginning with the value zero.  </a:t>
            </a:r>
          </a:p>
          <a:p>
            <a:r>
              <a:rPr lang="en-US" sz="2400" b="1" dirty="0" smtClean="0">
                <a:sym typeface="Wingdings" pitchFamily="2" charset="2"/>
              </a:rPr>
              <a:t></a:t>
            </a:r>
            <a:r>
              <a:rPr lang="en-US" sz="2400" b="1" dirty="0" smtClean="0"/>
              <a:t>You can use the index number to reference the instance within your </a:t>
            </a:r>
            <a:r>
              <a:rPr lang="en-US" sz="2400" b="1" dirty="0" err="1" smtClean="0"/>
              <a:t>MIDlet</a:t>
            </a:r>
            <a:r>
              <a:rPr lang="en-US" sz="2400" b="1" dirty="0" smtClean="0"/>
              <a:t>, for example, when you want to insert an instance onto the form.</a:t>
            </a:r>
          </a:p>
          <a:p>
            <a:r>
              <a:rPr lang="en-US" sz="2400" b="1" dirty="0" smtClean="0"/>
              <a:t>private Form </a:t>
            </a:r>
            <a:r>
              <a:rPr lang="en-US" sz="2400" b="1" dirty="0" err="1" smtClean="0"/>
              <a:t>form</a:t>
            </a:r>
            <a:r>
              <a:rPr lang="en-US" sz="2400" b="1" dirty="0" smtClean="0"/>
              <a:t>;</a:t>
            </a:r>
          </a:p>
          <a:p>
            <a:r>
              <a:rPr lang="en-US" sz="2400" b="1" dirty="0" smtClean="0"/>
              <a:t>private </a:t>
            </a:r>
            <a:r>
              <a:rPr lang="en-US" sz="2400" b="1" dirty="0" err="1" smtClean="0"/>
              <a:t>StringItem</a:t>
            </a:r>
            <a:r>
              <a:rPr lang="en-US" sz="2400" b="1" dirty="0" smtClean="0"/>
              <a:t> message1, message2;</a:t>
            </a:r>
          </a:p>
          <a:p>
            <a:r>
              <a:rPr lang="en-US" sz="2400" b="1" dirty="0" smtClean="0"/>
              <a:t>private </a:t>
            </a:r>
            <a:r>
              <a:rPr lang="en-US" sz="2400" b="1" dirty="0" err="1" smtClean="0"/>
              <a:t>int</a:t>
            </a:r>
            <a:r>
              <a:rPr lang="en-US" sz="2400" b="1" dirty="0" smtClean="0"/>
              <a:t> index1;</a:t>
            </a:r>
          </a:p>
          <a:p>
            <a:r>
              <a:rPr lang="en-US" sz="2400" b="1" dirty="0" smtClean="0"/>
              <a:t>form = new Form("My Form");</a:t>
            </a:r>
          </a:p>
          <a:p>
            <a:r>
              <a:rPr lang="en-US" sz="2400" b="1" dirty="0" smtClean="0"/>
              <a:t>message1 = new </a:t>
            </a:r>
            <a:r>
              <a:rPr lang="en-US" sz="2400" b="1" dirty="0" err="1" smtClean="0"/>
              <a:t>StringItem</a:t>
            </a:r>
            <a:r>
              <a:rPr lang="en-US" sz="2400" b="1" dirty="0" smtClean="0"/>
              <a:t>("Welcome, ", "glad you could come.");</a:t>
            </a:r>
          </a:p>
          <a:p>
            <a:r>
              <a:rPr lang="en-US" sz="2400" b="1" dirty="0" smtClean="0"/>
              <a:t>message2 = new </a:t>
            </a:r>
            <a:r>
              <a:rPr lang="en-US" sz="2400" b="1" dirty="0" err="1" smtClean="0"/>
              <a:t>StringItem</a:t>
            </a:r>
            <a:r>
              <a:rPr lang="en-US" sz="2400" b="1" dirty="0" smtClean="0"/>
              <a:t>("Hello, ", "Mary.");</a:t>
            </a:r>
          </a:p>
          <a:p>
            <a:r>
              <a:rPr lang="en-US" sz="2400" b="1" dirty="0" smtClean="0"/>
              <a:t>index1 = </a:t>
            </a:r>
            <a:r>
              <a:rPr lang="en-US" sz="2400" b="1" dirty="0" err="1" smtClean="0"/>
              <a:t>form.append</a:t>
            </a:r>
            <a:r>
              <a:rPr lang="en-US" sz="2400" b="1" dirty="0" smtClean="0"/>
              <a:t>(message1);</a:t>
            </a:r>
          </a:p>
          <a:p>
            <a:r>
              <a:rPr lang="en-US" sz="2400" b="1" dirty="0" err="1" smtClean="0"/>
              <a:t>form.insert</a:t>
            </a:r>
            <a:r>
              <a:rPr lang="en-US" sz="2400" b="1" dirty="0" smtClean="0"/>
              <a:t>(index1,message2);</a:t>
            </a:r>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r>
              <a:rPr lang="en-US" dirty="0" smtClean="0">
                <a:solidFill>
                  <a:srgbClr val="FF0000"/>
                </a:solidFill>
              </a:rPr>
              <a:t>Limit the Use of Memory</a:t>
            </a:r>
            <a:endParaRPr lang="en-US" dirty="0">
              <a:solidFill>
                <a:srgbClr val="FF0000"/>
              </a:solidFill>
            </a:endParaRPr>
          </a:p>
        </p:txBody>
      </p:sp>
      <p:sp>
        <p:nvSpPr>
          <p:cNvPr id="3" name="Content Placeholder 2"/>
          <p:cNvSpPr>
            <a:spLocks noGrp="1"/>
          </p:cNvSpPr>
          <p:nvPr>
            <p:ph idx="1"/>
          </p:nvPr>
        </p:nvSpPr>
        <p:spPr>
          <a:xfrm>
            <a:off x="0" y="762000"/>
            <a:ext cx="8153400" cy="6096000"/>
          </a:xfrm>
        </p:spPr>
        <p:txBody>
          <a:bodyPr/>
          <a:lstStyle/>
          <a:p>
            <a:r>
              <a:rPr lang="en-US" dirty="0" smtClean="0"/>
              <a:t>In addition to removing unnecessary features from your application, design your application to manage memory efficiently. </a:t>
            </a:r>
          </a:p>
          <a:p>
            <a:r>
              <a:rPr lang="en-US" dirty="0" smtClean="0"/>
              <a:t>There are two types of memory management that should be used in the J2ME application. These are </a:t>
            </a:r>
            <a:r>
              <a:rPr lang="en-US" b="1" dirty="0" smtClean="0">
                <a:solidFill>
                  <a:srgbClr val="FF0000"/>
                </a:solidFill>
              </a:rPr>
              <a:t>overall memory management and peak time memory management</a:t>
            </a:r>
            <a:r>
              <a:rPr lang="en-US" dirty="0" smtClean="0"/>
              <a:t>.</a:t>
            </a:r>
          </a:p>
          <a:p>
            <a:r>
              <a:rPr lang="en-US" dirty="0" smtClean="0"/>
              <a:t> Overall memory management is designed to reduce the total memory requirements of an application.</a:t>
            </a:r>
          </a:p>
          <a:p>
            <a:r>
              <a:rPr lang="en-US" dirty="0" smtClean="0"/>
              <a:t> Peak memory management focuses on minimizing the amount of memory the application uses at times of increased memory usage on the device.</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434173"/>
          </a:xfrm>
          <a:prstGeom prst="rect">
            <a:avLst/>
          </a:prstGeom>
        </p:spPr>
        <p:txBody>
          <a:bodyPr wrap="square">
            <a:spAutoFit/>
          </a:bodyPr>
          <a:lstStyle/>
          <a:p>
            <a:r>
              <a:rPr lang="en-US" sz="2000" b="1" dirty="0" smtClean="0"/>
              <a:t>An alternative to using the insert() and append() methods for associating instances of the Item class with a form is to create an array of instances of the Item class and then pass the array to the constructor when the instance of the Form class is created. This is an excellent technique for initially populating the instance of the Form class. You can then use the insert() method, append() method, set() method, and delete() method to manage instances of the Item object on the form throughout the life of the </a:t>
            </a:r>
            <a:r>
              <a:rPr lang="en-US" sz="2000" b="1" dirty="0" err="1" smtClean="0"/>
              <a:t>MIDlet</a:t>
            </a:r>
            <a:r>
              <a:rPr lang="en-US" sz="2000" b="1" dirty="0" smtClean="0"/>
              <a:t>.</a:t>
            </a:r>
          </a:p>
          <a:p>
            <a:r>
              <a:rPr lang="en-US" sz="2000" b="1" dirty="0" err="1" smtClean="0"/>
              <a:t>MIDlet</a:t>
            </a:r>
            <a:r>
              <a:rPr lang="en-US" sz="2000" b="1" dirty="0" smtClean="0"/>
              <a:t>-Name: </a:t>
            </a:r>
            <a:r>
              <a:rPr lang="en-US" sz="2000" b="1" dirty="0" err="1" smtClean="0"/>
              <a:t>CreatingFormWithItems</a:t>
            </a:r>
            <a:endParaRPr lang="en-US" sz="2000" b="1" dirty="0" smtClean="0"/>
          </a:p>
          <a:p>
            <a:r>
              <a:rPr lang="en-US" sz="2000" b="1" dirty="0" err="1" smtClean="0"/>
              <a:t>MIDlet</a:t>
            </a:r>
            <a:r>
              <a:rPr lang="en-US" sz="2000" b="1" dirty="0" smtClean="0"/>
              <a:t>-Version: 1.0</a:t>
            </a:r>
          </a:p>
          <a:p>
            <a:r>
              <a:rPr lang="en-US" sz="2000" b="1" dirty="0" err="1" smtClean="0"/>
              <a:t>MIDlet</a:t>
            </a:r>
            <a:r>
              <a:rPr lang="en-US" sz="2000" b="1" dirty="0" smtClean="0"/>
              <a:t>-Vendor: </a:t>
            </a:r>
            <a:r>
              <a:rPr lang="en-US" sz="2000" b="1" dirty="0" err="1" smtClean="0"/>
              <a:t>MyCompany</a:t>
            </a:r>
            <a:endParaRPr lang="en-US" sz="2000" b="1" dirty="0" smtClean="0"/>
          </a:p>
          <a:p>
            <a:r>
              <a:rPr lang="en-US" sz="2000" b="1" dirty="0" err="1" smtClean="0"/>
              <a:t>MIDlet</a:t>
            </a:r>
            <a:r>
              <a:rPr lang="en-US" sz="2000" b="1" dirty="0" smtClean="0"/>
              <a:t>-Jar-URL: CreatingFormWithItems.jar</a:t>
            </a:r>
          </a:p>
          <a:p>
            <a:r>
              <a:rPr lang="en-US" sz="2000" b="1" dirty="0" smtClean="0"/>
              <a:t>MIDlet-1: </a:t>
            </a:r>
            <a:r>
              <a:rPr lang="en-US" sz="2000" b="1" dirty="0" err="1" smtClean="0"/>
              <a:t>CreatingFormWithItems</a:t>
            </a:r>
            <a:r>
              <a:rPr lang="en-US" sz="2000" b="1" dirty="0" smtClean="0"/>
              <a:t>, , </a:t>
            </a:r>
            <a:r>
              <a:rPr lang="en-US" sz="2000" b="1" dirty="0" err="1" smtClean="0"/>
              <a:t>CreatingFormWithItems</a:t>
            </a:r>
            <a:endParaRPr lang="en-US" sz="2000" b="1" dirty="0" smtClean="0"/>
          </a:p>
          <a:p>
            <a:r>
              <a:rPr lang="en-US" sz="2000" b="1" dirty="0" err="1" smtClean="0"/>
              <a:t>MicroEdition</a:t>
            </a:r>
            <a:r>
              <a:rPr lang="en-US" sz="2000" b="1" dirty="0" smtClean="0"/>
              <a:t>-Configuration: CLDC-1.0</a:t>
            </a:r>
          </a:p>
          <a:p>
            <a:r>
              <a:rPr lang="en-US" sz="2000" b="1" dirty="0" err="1" smtClean="0"/>
              <a:t>MicroEdition</a:t>
            </a:r>
            <a:r>
              <a:rPr lang="en-US" sz="2000" b="1" dirty="0" smtClean="0"/>
              <a:t>-Profile: MIDP-1.0</a:t>
            </a:r>
          </a:p>
          <a:p>
            <a:r>
              <a:rPr lang="en-US" sz="2000" b="1" dirty="0" err="1" smtClean="0"/>
              <a:t>MIDlet</a:t>
            </a:r>
            <a:r>
              <a:rPr lang="en-US" sz="2000" b="1" dirty="0" smtClean="0"/>
              <a:t>-JAR-SIZE: 100</a:t>
            </a:r>
          </a:p>
          <a:p>
            <a:r>
              <a:rPr lang="en-US" sz="2000" b="1" dirty="0" smtClean="0"/>
              <a:t>import </a:t>
            </a:r>
            <a:r>
              <a:rPr lang="en-US" sz="2000" b="1" dirty="0" err="1" smtClean="0"/>
              <a:t>javax.microedition.midlet</a:t>
            </a:r>
            <a:r>
              <a:rPr lang="en-US" sz="2000" b="1" dirty="0" smtClean="0"/>
              <a:t>.*;</a:t>
            </a:r>
          </a:p>
          <a:p>
            <a:r>
              <a:rPr lang="en-US" sz="2000" b="1" dirty="0" smtClean="0"/>
              <a:t>import </a:t>
            </a:r>
            <a:r>
              <a:rPr lang="en-US" sz="2000" b="1" dirty="0" err="1" smtClean="0"/>
              <a:t>javax.microedition.lcdui</a:t>
            </a:r>
            <a:r>
              <a:rPr lang="en-US" sz="2000" b="1" dirty="0" smtClean="0"/>
              <a:t>.*;</a:t>
            </a:r>
          </a:p>
          <a:p>
            <a:r>
              <a:rPr lang="en-US" sz="2000" b="1" dirty="0" smtClean="0"/>
              <a:t>public class </a:t>
            </a:r>
            <a:r>
              <a:rPr lang="en-US" sz="2000" b="1" dirty="0" err="1" smtClean="0"/>
              <a:t>CreatingFormWithItems</a:t>
            </a:r>
            <a:endParaRPr lang="en-US" sz="2000" b="1" dirty="0" smtClean="0"/>
          </a:p>
          <a:p>
            <a:r>
              <a:rPr lang="en-US" sz="2000" b="1" dirty="0" smtClean="0"/>
              <a:t>extends </a:t>
            </a:r>
            <a:r>
              <a:rPr lang="en-US" sz="2000" b="1" dirty="0" err="1" smtClean="0"/>
              <a:t>MIDlet</a:t>
            </a:r>
            <a:r>
              <a:rPr lang="en-US" sz="2000" b="1" dirty="0" smtClean="0"/>
              <a:t> implements </a:t>
            </a:r>
            <a:r>
              <a:rPr lang="en-US" sz="2000" b="1" dirty="0" err="1" smtClean="0"/>
              <a:t>CommandListener</a:t>
            </a:r>
            <a:endParaRPr lang="en-US" sz="2000" b="1" dirty="0" smtClean="0"/>
          </a:p>
          <a:p>
            <a:r>
              <a:rPr lang="en-US" sz="2000" b="1" dirty="0" smtClean="0"/>
              <a:t>{ private Display </a:t>
            </a:r>
            <a:r>
              <a:rPr lang="en-US" sz="2000" b="1" dirty="0" err="1" smtClean="0"/>
              <a:t>display</a:t>
            </a:r>
            <a:r>
              <a:rPr lang="en-US" sz="2000" b="1" dirty="0" smtClean="0"/>
              <a:t>;</a:t>
            </a:r>
          </a:p>
          <a:p>
            <a:r>
              <a:rPr lang="en-US" sz="2000" b="1" dirty="0" smtClean="0"/>
              <a:t>private Form </a:t>
            </a:r>
            <a:r>
              <a:rPr lang="en-US" sz="2000" b="1" dirty="0" err="1" smtClean="0"/>
              <a:t>form</a:t>
            </a:r>
            <a:r>
              <a:rPr lang="en-US" sz="2000" b="1" dirty="0" smtClean="0"/>
              <a:t>;</a:t>
            </a:r>
          </a:p>
          <a:p>
            <a:r>
              <a:rPr lang="en-US" sz="2000" b="1" dirty="0" smtClean="0"/>
              <a:t>private Command exit; public </a:t>
            </a:r>
            <a:r>
              <a:rPr lang="en-US" sz="2000" b="1" dirty="0" err="1" smtClean="0"/>
              <a:t>CreatingFormWithItems</a:t>
            </a:r>
            <a:r>
              <a:rPr lang="en-US" sz="2000" b="1" dirty="0" smtClean="0"/>
              <a:t> ()</a:t>
            </a:r>
          </a:p>
          <a:p>
            <a:endParaRPr lang="en-US" sz="2000"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18645"/>
            <a:ext cx="9144000" cy="10341293"/>
          </a:xfrm>
          <a:prstGeom prst="rect">
            <a:avLst/>
          </a:prstGeom>
        </p:spPr>
        <p:txBody>
          <a:bodyPr wrap="square">
            <a:spAutoFit/>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 display = </a:t>
            </a:r>
            <a:r>
              <a:rPr lang="en-US" b="1" dirty="0" err="1" smtClean="0"/>
              <a:t>Display.getDisplay</a:t>
            </a:r>
            <a:r>
              <a:rPr lang="en-US" b="1" dirty="0" smtClean="0"/>
              <a:t>(this);</a:t>
            </a:r>
          </a:p>
          <a:p>
            <a:r>
              <a:rPr lang="en-US" b="1" dirty="0" smtClean="0"/>
              <a:t>exit = new Command("Exit", </a:t>
            </a:r>
            <a:r>
              <a:rPr lang="en-US" b="1" dirty="0" err="1" smtClean="0"/>
              <a:t>Command.SCREEN</a:t>
            </a:r>
            <a:r>
              <a:rPr lang="en-US" b="1" dirty="0" smtClean="0"/>
              <a:t>, 1);</a:t>
            </a:r>
          </a:p>
          <a:p>
            <a:r>
              <a:rPr lang="en-US" b="1" dirty="0" err="1" smtClean="0"/>
              <a:t>StringItem</a:t>
            </a:r>
            <a:r>
              <a:rPr lang="en-US" b="1" dirty="0" smtClean="0"/>
              <a:t> messages[] = new </a:t>
            </a:r>
            <a:r>
              <a:rPr lang="en-US" b="1" dirty="0" err="1" smtClean="0"/>
              <a:t>StringItem</a:t>
            </a:r>
            <a:r>
              <a:rPr lang="en-US" b="1" dirty="0" smtClean="0"/>
              <a:t>[2];</a:t>
            </a:r>
          </a:p>
          <a:p>
            <a:r>
              <a:rPr lang="en-US" b="1" dirty="0" smtClean="0"/>
              <a:t>message[0] = new </a:t>
            </a:r>
            <a:r>
              <a:rPr lang="en-US" b="1" dirty="0" err="1" smtClean="0"/>
              <a:t>StringItem</a:t>
            </a:r>
            <a:r>
              <a:rPr lang="en-US" b="1" dirty="0" smtClean="0"/>
              <a:t>("Welcome, ", "glad you could come.");</a:t>
            </a:r>
          </a:p>
          <a:p>
            <a:r>
              <a:rPr lang="en-US" b="1" dirty="0" smtClean="0"/>
              <a:t>message[1] = new </a:t>
            </a:r>
            <a:r>
              <a:rPr lang="en-US" b="1" dirty="0" err="1" smtClean="0"/>
              <a:t>StringItem</a:t>
            </a:r>
            <a:r>
              <a:rPr lang="en-US" b="1" dirty="0" smtClean="0"/>
              <a:t>("Hello, ", "Mary.");</a:t>
            </a:r>
          </a:p>
          <a:p>
            <a:r>
              <a:rPr lang="en-US" b="1" dirty="0" smtClean="0"/>
              <a:t>form = new Form("Display Form with Items", messages);</a:t>
            </a:r>
          </a:p>
          <a:p>
            <a:r>
              <a:rPr lang="en-US" b="1" dirty="0" err="1" smtClean="0"/>
              <a:t>form.addCommand</a:t>
            </a:r>
            <a:r>
              <a:rPr lang="en-US" b="1" dirty="0" smtClean="0"/>
              <a:t>(exit);</a:t>
            </a:r>
          </a:p>
          <a:p>
            <a:r>
              <a:rPr lang="en-US" b="1" dirty="0" err="1" smtClean="0"/>
              <a:t>form.setCommandListener</a:t>
            </a:r>
            <a:r>
              <a:rPr lang="en-US" b="1" dirty="0" smtClean="0"/>
              <a:t>(this);</a:t>
            </a:r>
          </a:p>
          <a:p>
            <a:r>
              <a:rPr lang="en-US" b="1" dirty="0" smtClean="0"/>
              <a:t>}</a:t>
            </a:r>
          </a:p>
          <a:p>
            <a:r>
              <a:rPr lang="en-US" b="1" dirty="0" smtClean="0"/>
              <a:t>public void </a:t>
            </a:r>
            <a:r>
              <a:rPr lang="en-US" b="1" dirty="0" err="1" smtClean="0"/>
              <a:t>startApp</a:t>
            </a:r>
            <a:r>
              <a:rPr lang="en-US" b="1" dirty="0" smtClean="0"/>
              <a:t>()</a:t>
            </a:r>
          </a:p>
          <a:p>
            <a:r>
              <a:rPr lang="en-US" b="1" dirty="0" smtClean="0"/>
              <a:t>{</a:t>
            </a:r>
          </a:p>
          <a:p>
            <a:r>
              <a:rPr lang="en-US" b="1" dirty="0" err="1" smtClean="0"/>
              <a:t>display.setCurrent</a:t>
            </a:r>
            <a:r>
              <a:rPr lang="en-US" b="1" dirty="0" smtClean="0"/>
              <a:t>(form);</a:t>
            </a:r>
          </a:p>
          <a:p>
            <a:r>
              <a:rPr lang="en-US" b="1" dirty="0" smtClean="0"/>
              <a:t>}</a:t>
            </a:r>
          </a:p>
          <a:p>
            <a:r>
              <a:rPr lang="en-US" b="1" dirty="0" smtClean="0"/>
              <a:t>public void </a:t>
            </a:r>
            <a:r>
              <a:rPr lang="en-US" b="1" dirty="0" err="1" smtClean="0"/>
              <a:t>pauseApp</a:t>
            </a:r>
            <a:r>
              <a:rPr lang="en-US" b="1" dirty="0" smtClean="0"/>
              <a:t>()</a:t>
            </a:r>
          </a:p>
          <a:p>
            <a:r>
              <a:rPr lang="en-US" b="1" dirty="0" smtClean="0"/>
              <a:t>{</a:t>
            </a:r>
          </a:p>
          <a:p>
            <a:r>
              <a:rPr lang="en-US" b="1" dirty="0" smtClean="0"/>
              <a:t>}</a:t>
            </a:r>
          </a:p>
          <a:p>
            <a:r>
              <a:rPr lang="en-US" b="1" dirty="0" smtClean="0"/>
              <a:t>public void </a:t>
            </a:r>
            <a:r>
              <a:rPr lang="en-US" b="1" dirty="0" err="1" smtClean="0"/>
              <a:t>destroyApp</a:t>
            </a:r>
            <a:r>
              <a:rPr lang="en-US" b="1" dirty="0" smtClean="0"/>
              <a:t>(</a:t>
            </a:r>
            <a:r>
              <a:rPr lang="en-US" b="1" dirty="0" err="1" smtClean="0"/>
              <a:t>boolean</a:t>
            </a:r>
            <a:r>
              <a:rPr lang="en-US" b="1" dirty="0" smtClean="0"/>
              <a:t> unconditional)</a:t>
            </a:r>
          </a:p>
          <a:p>
            <a:r>
              <a:rPr lang="en-US" b="1" dirty="0" smtClean="0"/>
              <a:t>{</a:t>
            </a:r>
          </a:p>
          <a:p>
            <a:r>
              <a:rPr lang="en-US" b="1" dirty="0" smtClean="0"/>
              <a:t>}</a:t>
            </a:r>
          </a:p>
          <a:p>
            <a:r>
              <a:rPr lang="en-US" b="1" dirty="0" smtClean="0"/>
              <a:t>public void </a:t>
            </a:r>
            <a:r>
              <a:rPr lang="en-US" b="1" dirty="0" err="1" smtClean="0"/>
              <a:t>commandAction</a:t>
            </a:r>
            <a:r>
              <a:rPr lang="en-US" b="1" dirty="0" smtClean="0"/>
              <a:t>(Command </a:t>
            </a:r>
            <a:r>
              <a:rPr lang="en-US" b="1" dirty="0" err="1" smtClean="0"/>
              <a:t>command</a:t>
            </a:r>
            <a:r>
              <a:rPr lang="en-US" b="1" dirty="0" smtClean="0"/>
              <a:t>, Displayable </a:t>
            </a:r>
            <a:r>
              <a:rPr lang="en-US" b="1" dirty="0" err="1" smtClean="0"/>
              <a:t>displayable</a:t>
            </a:r>
            <a:r>
              <a:rPr lang="en-US" b="1" dirty="0" smtClean="0"/>
              <a:t>)</a:t>
            </a:r>
          </a:p>
          <a:p>
            <a:r>
              <a:rPr lang="en-US" b="1" dirty="0" smtClean="0"/>
              <a:t>{ if (command == exit)</a:t>
            </a:r>
          </a:p>
          <a:p>
            <a:r>
              <a:rPr lang="en-US" b="1" dirty="0" smtClean="0"/>
              <a:t>{</a:t>
            </a:r>
            <a:r>
              <a:rPr lang="en-US" b="1" dirty="0" err="1" smtClean="0"/>
              <a:t>destroyApp</a:t>
            </a:r>
            <a:r>
              <a:rPr lang="en-US" b="1" dirty="0" smtClean="0"/>
              <a:t>(true);</a:t>
            </a:r>
          </a:p>
          <a:p>
            <a:r>
              <a:rPr lang="en-US" b="1" dirty="0" err="1" smtClean="0"/>
              <a:t>notifyDestroyed</a:t>
            </a:r>
            <a:r>
              <a:rPr lang="en-US" b="1" dirty="0" smtClean="0"/>
              <a:t>();</a:t>
            </a:r>
          </a:p>
          <a:p>
            <a:r>
              <a:rPr lang="en-US" b="1" dirty="0" smtClean="0"/>
              <a:t>}</a:t>
            </a:r>
          </a:p>
          <a:p>
            <a:r>
              <a:rPr lang="en-US" b="1" dirty="0" smtClean="0"/>
              <a:t>}</a:t>
            </a:r>
          </a:p>
          <a:p>
            <a:endParaRPr lang="en-US" b="1" dirty="0" smtClean="0"/>
          </a:p>
          <a:p>
            <a:endParaRPr lang="en-US" b="1" dirty="0" smtClean="0"/>
          </a:p>
          <a:p>
            <a:endParaRPr lang="en-US" b="1" dirty="0" smtClean="0"/>
          </a:p>
          <a:p>
            <a:endParaRPr lang="en-US" b="1"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solidFill>
                  <a:srgbClr val="FF0000"/>
                </a:solidFill>
              </a:rPr>
              <a:t>Item Class</a:t>
            </a:r>
            <a:endParaRPr lang="en-US" b="1" dirty="0">
              <a:solidFill>
                <a:srgbClr val="FF0000"/>
              </a:solidFill>
            </a:endParaRPr>
          </a:p>
        </p:txBody>
      </p:sp>
      <p:sp>
        <p:nvSpPr>
          <p:cNvPr id="3" name="Content Placeholder 2"/>
          <p:cNvSpPr>
            <a:spLocks noGrp="1"/>
          </p:cNvSpPr>
          <p:nvPr>
            <p:ph idx="1"/>
          </p:nvPr>
        </p:nvSpPr>
        <p:spPr>
          <a:xfrm>
            <a:off x="0" y="685800"/>
            <a:ext cx="8915400" cy="5943600"/>
          </a:xfrm>
        </p:spPr>
        <p:txBody>
          <a:bodyPr>
            <a:normAutofit fontScale="92500"/>
          </a:bodyPr>
          <a:lstStyle/>
          <a:p>
            <a:r>
              <a:rPr lang="en-US" b="1" dirty="0" smtClean="0"/>
              <a:t>An Item class is a base class for a number of derived classes that can be contained within a Form class. </a:t>
            </a:r>
          </a:p>
          <a:p>
            <a:r>
              <a:rPr lang="en-US" b="1" dirty="0" smtClean="0"/>
              <a:t>These derived classes are </a:t>
            </a:r>
            <a:r>
              <a:rPr lang="en-US" b="1" dirty="0" err="1" smtClean="0"/>
              <a:t>ChoiceGroup</a:t>
            </a:r>
            <a:r>
              <a:rPr lang="en-US" b="1" dirty="0" smtClean="0"/>
              <a:t>, </a:t>
            </a:r>
            <a:r>
              <a:rPr lang="en-US" b="1" dirty="0" err="1" smtClean="0"/>
              <a:t>DateField</a:t>
            </a:r>
            <a:r>
              <a:rPr lang="en-US" b="1" dirty="0" smtClean="0"/>
              <a:t>, Gauge, </a:t>
            </a:r>
            <a:r>
              <a:rPr lang="en-US" b="1" dirty="0" err="1" smtClean="0"/>
              <a:t>ImageItem</a:t>
            </a:r>
            <a:r>
              <a:rPr lang="en-US" b="1" dirty="0" smtClean="0"/>
              <a:t>, </a:t>
            </a:r>
            <a:r>
              <a:rPr lang="en-US" b="1" dirty="0" err="1" smtClean="0"/>
              <a:t>StringItem</a:t>
            </a:r>
            <a:r>
              <a:rPr lang="en-US" b="1" dirty="0" smtClean="0"/>
              <a:t>, and </a:t>
            </a:r>
            <a:r>
              <a:rPr lang="en-US" b="1" dirty="0" err="1" smtClean="0"/>
              <a:t>TextField</a:t>
            </a:r>
            <a:r>
              <a:rPr lang="en-US" b="1" dirty="0" smtClean="0"/>
              <a:t>, each of which is discussed in detail later in this chapter. </a:t>
            </a:r>
          </a:p>
          <a:p>
            <a:r>
              <a:rPr lang="en-US" b="1" dirty="0" smtClean="0"/>
              <a:t>Some classes derived from the Item class, such as </a:t>
            </a:r>
            <a:r>
              <a:rPr lang="en-US" b="1" dirty="0" err="1" smtClean="0"/>
              <a:t>ChoiceGroup</a:t>
            </a:r>
            <a:r>
              <a:rPr lang="en-US" b="1" dirty="0" smtClean="0"/>
              <a:t>, </a:t>
            </a:r>
            <a:r>
              <a:rPr lang="en-US" b="1" dirty="0" err="1" smtClean="0"/>
              <a:t>DateField</a:t>
            </a:r>
            <a:r>
              <a:rPr lang="en-US" b="1" dirty="0" smtClean="0"/>
              <a:t>, and </a:t>
            </a:r>
            <a:r>
              <a:rPr lang="en-US" b="1" dirty="0" err="1" smtClean="0"/>
              <a:t>TextField</a:t>
            </a:r>
            <a:r>
              <a:rPr lang="en-US" b="1" dirty="0" smtClean="0"/>
              <a:t>, are used for data entry. </a:t>
            </a:r>
          </a:p>
          <a:p>
            <a:r>
              <a:rPr lang="en-US" b="1" dirty="0" smtClean="0"/>
              <a:t>The </a:t>
            </a:r>
            <a:r>
              <a:rPr lang="en-US" b="1" dirty="0" err="1" smtClean="0"/>
              <a:t>ChoiceGroup</a:t>
            </a:r>
            <a:r>
              <a:rPr lang="en-US" b="1" dirty="0" smtClean="0"/>
              <a:t> class is used to create check boxes or radio buttons on a form, and the </a:t>
            </a:r>
            <a:r>
              <a:rPr lang="en-US" b="1" dirty="0" err="1" smtClean="0"/>
              <a:t>DateField</a:t>
            </a:r>
            <a:r>
              <a:rPr lang="en-US" b="1" dirty="0" smtClean="0"/>
              <a:t> class and </a:t>
            </a:r>
            <a:r>
              <a:rPr lang="en-US" b="1" dirty="0" err="1" smtClean="0"/>
              <a:t>TextField</a:t>
            </a:r>
            <a:r>
              <a:rPr lang="en-US" b="1" dirty="0" smtClean="0"/>
              <a:t> class are used to capture</a:t>
            </a:r>
            <a:r>
              <a:rPr lang="en-US" dirty="0" smtClean="0"/>
              <a:t> </a:t>
            </a:r>
            <a:r>
              <a:rPr lang="en-US" b="1" dirty="0" smtClean="0"/>
              <a:t>date and freeform text from the user of the </a:t>
            </a:r>
            <a:r>
              <a:rPr lang="en-US" b="1" dirty="0" err="1" smtClean="0"/>
              <a:t>MIDlet</a:t>
            </a:r>
            <a:r>
              <a:rPr lang="en-US" b="1" dirty="0" smtClean="0"/>
              <a:t>.</a:t>
            </a:r>
            <a:endParaRPr lang="en-US" b="1"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433625"/>
          </a:xfrm>
          <a:prstGeom prst="rect">
            <a:avLst/>
          </a:prstGeom>
        </p:spPr>
        <p:txBody>
          <a:bodyPr wrap="square">
            <a:spAutoFit/>
          </a:bodyPr>
          <a:lstStyle/>
          <a:p>
            <a:r>
              <a:rPr lang="en-US" sz="2400" b="1" dirty="0" smtClean="0">
                <a:sym typeface="Wingdings" pitchFamily="2" charset="2"/>
              </a:rPr>
              <a:t></a:t>
            </a:r>
            <a:r>
              <a:rPr lang="en-US" sz="2400" b="1" dirty="0" smtClean="0"/>
              <a:t>The state of an instance of a class derived from the Item class changes whenever a user enters data into the instance, such as when a check box is selected. </a:t>
            </a:r>
          </a:p>
          <a:p>
            <a:r>
              <a:rPr lang="en-US" sz="2400" b="1" dirty="0" smtClean="0">
                <a:sym typeface="Wingdings" pitchFamily="2" charset="2"/>
              </a:rPr>
              <a:t></a:t>
            </a:r>
            <a:r>
              <a:rPr lang="en-US" sz="2400" b="1" dirty="0" smtClean="0"/>
              <a:t>You can capture this change by associating an </a:t>
            </a:r>
            <a:r>
              <a:rPr lang="en-US" sz="2400" b="1" dirty="0" err="1" smtClean="0"/>
              <a:t>ItemStateListener</a:t>
            </a:r>
            <a:r>
              <a:rPr lang="en-US" sz="2400" b="1" dirty="0" smtClean="0"/>
              <a:t> with an instance of a class derived from an Item class (</a:t>
            </a:r>
            <a:r>
              <a:rPr lang="en-US" sz="2400" b="1" dirty="0" err="1" smtClean="0"/>
              <a:t>ChoiceGroup</a:t>
            </a:r>
            <a:r>
              <a:rPr lang="en-US" sz="2400" b="1" dirty="0" smtClean="0"/>
              <a:t>, for example). </a:t>
            </a:r>
          </a:p>
          <a:p>
            <a:r>
              <a:rPr lang="en-US" sz="2400" b="1" dirty="0" smtClean="0">
                <a:sym typeface="Wingdings" pitchFamily="2" charset="2"/>
              </a:rPr>
              <a:t></a:t>
            </a:r>
            <a:r>
              <a:rPr lang="en-US" sz="2400" b="1" dirty="0" smtClean="0"/>
              <a:t>An </a:t>
            </a:r>
            <a:r>
              <a:rPr lang="en-US" sz="2400" b="1" dirty="0" err="1" smtClean="0"/>
              <a:t>ItemStateListener</a:t>
            </a:r>
            <a:r>
              <a:rPr lang="en-US" sz="2400" b="1" dirty="0" smtClean="0"/>
              <a:t> monitors events during the life of the </a:t>
            </a:r>
            <a:r>
              <a:rPr lang="en-US" sz="2400" b="1" dirty="0" err="1" smtClean="0"/>
              <a:t>MIDlet</a:t>
            </a:r>
            <a:r>
              <a:rPr lang="en-US" sz="2400" b="1" dirty="0" smtClean="0"/>
              <a:t> and traps events that represent changes in the state of any Item class contained in a form on the screen.</a:t>
            </a:r>
          </a:p>
          <a:p>
            <a:r>
              <a:rPr lang="en-US" sz="2400" b="1" dirty="0" smtClean="0">
                <a:sym typeface="Wingdings" pitchFamily="2" charset="2"/>
              </a:rPr>
              <a:t></a:t>
            </a:r>
            <a:r>
              <a:rPr lang="en-US" sz="2400" b="1" dirty="0" smtClean="0"/>
              <a:t>The class implementing the </a:t>
            </a:r>
            <a:r>
              <a:rPr lang="en-US" sz="2400" b="1" dirty="0" err="1" smtClean="0"/>
              <a:t>ItemStateListener</a:t>
            </a:r>
            <a:r>
              <a:rPr lang="en-US" sz="2400" b="1" dirty="0" smtClean="0"/>
              <a:t> interface (the </a:t>
            </a:r>
            <a:r>
              <a:rPr lang="en-US" sz="2400" b="1" dirty="0" err="1" smtClean="0"/>
              <a:t>MIDlet</a:t>
            </a:r>
            <a:r>
              <a:rPr lang="en-US" sz="2400" b="1" dirty="0" smtClean="0"/>
              <a:t> in this case)</a:t>
            </a:r>
          </a:p>
          <a:p>
            <a:r>
              <a:rPr lang="en-US" sz="2400" b="1" dirty="0" smtClean="0"/>
              <a:t>becomes the registered listener (callback) whose </a:t>
            </a:r>
            <a:r>
              <a:rPr lang="en-US" sz="2400" b="1" dirty="0" err="1" smtClean="0"/>
              <a:t>itemStateChanged</a:t>
            </a:r>
            <a:r>
              <a:rPr lang="en-US" sz="2400" b="1" dirty="0" smtClean="0"/>
              <a:t>() method is called when an item event occurs.</a:t>
            </a:r>
          </a:p>
          <a:p>
            <a:pPr>
              <a:buFont typeface="Wingdings"/>
              <a:buChar char="à"/>
            </a:pPr>
            <a:r>
              <a:rPr lang="en-US" sz="2400" b="1" dirty="0" smtClean="0"/>
              <a:t>The device’s application manager detects the event and calls the </a:t>
            </a:r>
            <a:r>
              <a:rPr lang="en-US" sz="2400" b="1" dirty="0" err="1" smtClean="0"/>
              <a:t>itemStateChanged</a:t>
            </a:r>
            <a:r>
              <a:rPr lang="en-US" sz="2400" b="1" dirty="0" smtClean="0"/>
              <a:t>() method of the </a:t>
            </a:r>
            <a:r>
              <a:rPr lang="en-US" sz="2400" b="1" dirty="0" err="1" smtClean="0"/>
              <a:t>MIDlet</a:t>
            </a:r>
            <a:r>
              <a:rPr lang="en-US" sz="2400" b="1" dirty="0" smtClean="0"/>
              <a:t>. </a:t>
            </a:r>
          </a:p>
          <a:p>
            <a:pPr>
              <a:buFont typeface="Wingdings"/>
              <a:buChar char="à"/>
            </a:pPr>
            <a:r>
              <a:rPr lang="en-US" sz="2400" b="1" dirty="0" smtClean="0"/>
              <a:t>This similar process occurs with the </a:t>
            </a:r>
            <a:r>
              <a:rPr lang="en-US" sz="2400" b="1" dirty="0" err="1" smtClean="0"/>
              <a:t>CommandListener</a:t>
            </a:r>
            <a:r>
              <a:rPr lang="en-US" sz="2400" b="1" dirty="0" smtClean="0"/>
              <a:t> when a command event occurs, except when the </a:t>
            </a:r>
            <a:r>
              <a:rPr lang="en-US" sz="2400" b="1" dirty="0" err="1" smtClean="0"/>
              <a:t>commandAction</a:t>
            </a:r>
            <a:r>
              <a:rPr lang="en-US" sz="2400" b="1" dirty="0" smtClean="0"/>
              <a:t>() method is invoked.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6705600" cy="9325630"/>
          </a:xfrm>
          <a:prstGeom prst="rect">
            <a:avLst/>
          </a:prstGeom>
        </p:spPr>
        <p:txBody>
          <a:bodyPr wrap="square">
            <a:spAutoFit/>
          </a:bodyPr>
          <a:lstStyle/>
          <a:p>
            <a:r>
              <a:rPr lang="en-US" sz="2400" b="1" dirty="0" smtClean="0"/>
              <a:t>private Form </a:t>
            </a:r>
            <a:r>
              <a:rPr lang="en-US" sz="2400" b="1" dirty="0" err="1" smtClean="0"/>
              <a:t>form</a:t>
            </a:r>
            <a:r>
              <a:rPr lang="en-US" sz="2400" b="1" dirty="0" smtClean="0"/>
              <a:t>;</a:t>
            </a:r>
          </a:p>
          <a:p>
            <a:r>
              <a:rPr lang="en-US" sz="2400" b="1" dirty="0" smtClean="0"/>
              <a:t>private </a:t>
            </a:r>
            <a:r>
              <a:rPr lang="en-US" sz="2400" b="1" dirty="0" err="1" smtClean="0"/>
              <a:t>ChoiceGroup</a:t>
            </a:r>
            <a:r>
              <a:rPr lang="en-US" sz="2400" b="1" dirty="0" smtClean="0"/>
              <a:t> </a:t>
            </a:r>
            <a:r>
              <a:rPr lang="en-US" sz="2400" b="1" dirty="0" err="1" smtClean="0"/>
              <a:t>choiceGroup</a:t>
            </a:r>
            <a:r>
              <a:rPr lang="en-US" sz="2400" b="1" dirty="0" smtClean="0"/>
              <a:t>;</a:t>
            </a:r>
          </a:p>
          <a:p>
            <a:r>
              <a:rPr lang="en-US" sz="2400" b="1" dirty="0" smtClean="0"/>
              <a:t>….</a:t>
            </a:r>
          </a:p>
          <a:p>
            <a:r>
              <a:rPr lang="en-US" sz="2400" b="1" dirty="0" err="1" smtClean="0"/>
              <a:t>choiceGroup</a:t>
            </a:r>
            <a:r>
              <a:rPr lang="en-US" sz="2400" b="1" dirty="0" smtClean="0"/>
              <a:t> = new </a:t>
            </a:r>
            <a:r>
              <a:rPr lang="en-US" sz="2400" b="1" dirty="0" err="1" smtClean="0"/>
              <a:t>ChoiceGroup</a:t>
            </a:r>
            <a:r>
              <a:rPr lang="en-US" sz="2400" b="1" dirty="0" smtClean="0"/>
              <a:t>("Pick One", </a:t>
            </a:r>
            <a:r>
              <a:rPr lang="en-US" sz="2400" b="1" dirty="0" err="1" smtClean="0"/>
              <a:t>Choice.EXCLUSIVE</a:t>
            </a:r>
            <a:r>
              <a:rPr lang="en-US" sz="2400" b="1" dirty="0" smtClean="0"/>
              <a:t>);</a:t>
            </a:r>
          </a:p>
          <a:p>
            <a:r>
              <a:rPr lang="en-US" sz="2400" b="1" dirty="0" err="1" smtClean="0"/>
              <a:t>form.append</a:t>
            </a:r>
            <a:r>
              <a:rPr lang="en-US" sz="2400" b="1" dirty="0" smtClean="0"/>
              <a:t>(</a:t>
            </a:r>
            <a:r>
              <a:rPr lang="en-US" sz="2400" b="1" dirty="0" err="1" smtClean="0"/>
              <a:t>choiceGroup</a:t>
            </a:r>
            <a:r>
              <a:rPr lang="en-US" sz="2400" b="1" dirty="0" smtClean="0"/>
              <a:t>);</a:t>
            </a:r>
          </a:p>
          <a:p>
            <a:r>
              <a:rPr lang="en-US" sz="2400" b="1" dirty="0" err="1" smtClean="0"/>
              <a:t>form.setItemStateListener</a:t>
            </a:r>
            <a:r>
              <a:rPr lang="en-US" sz="2400" b="1" dirty="0" smtClean="0"/>
              <a:t>(this);</a:t>
            </a:r>
          </a:p>
          <a:p>
            <a:r>
              <a:rPr lang="en-US" sz="2400" b="1" dirty="0" smtClean="0"/>
              <a:t>….</a:t>
            </a:r>
          </a:p>
          <a:p>
            <a:r>
              <a:rPr lang="en-US" sz="2400" b="1" dirty="0" smtClean="0"/>
              <a:t>public void </a:t>
            </a:r>
            <a:r>
              <a:rPr lang="en-US" sz="2400" b="1" dirty="0" err="1" smtClean="0"/>
              <a:t>itemStateChanged</a:t>
            </a:r>
            <a:r>
              <a:rPr lang="en-US" sz="2400" b="1" dirty="0" smtClean="0"/>
              <a:t>(Item </a:t>
            </a:r>
            <a:r>
              <a:rPr lang="en-US" sz="2400" b="1" dirty="0" err="1" smtClean="0"/>
              <a:t>item</a:t>
            </a:r>
            <a:r>
              <a:rPr lang="en-US" sz="2400" b="1" dirty="0" smtClean="0"/>
              <a:t>)</a:t>
            </a:r>
          </a:p>
          <a:p>
            <a:r>
              <a:rPr lang="en-US" sz="2400" b="1" dirty="0" smtClean="0"/>
              <a:t>{</a:t>
            </a:r>
          </a:p>
          <a:p>
            <a:r>
              <a:rPr lang="en-US" sz="2400" b="1" dirty="0" smtClean="0"/>
              <a:t>if (item == </a:t>
            </a:r>
            <a:r>
              <a:rPr lang="en-US" sz="2400" b="1" dirty="0" err="1" smtClean="0"/>
              <a:t>choiceGroup</a:t>
            </a:r>
            <a:r>
              <a:rPr lang="en-US" sz="2400" b="1" dirty="0" smtClean="0"/>
              <a:t>)</a:t>
            </a:r>
          </a:p>
          <a:p>
            <a:r>
              <a:rPr lang="en-US" sz="2400" b="1" dirty="0" smtClean="0"/>
              <a:t>{</a:t>
            </a:r>
          </a:p>
          <a:p>
            <a:r>
              <a:rPr lang="en-US" sz="2400" b="1" dirty="0" smtClean="0"/>
              <a:t>// do some processing</a:t>
            </a:r>
          </a:p>
          <a:p>
            <a:r>
              <a:rPr lang="en-US" sz="2400" b="1" dirty="0" smtClean="0"/>
              <a:t>}</a:t>
            </a:r>
          </a:p>
          <a:p>
            <a:r>
              <a:rPr lang="en-US" sz="2400" b="1" dirty="0" smtClean="0"/>
              <a:t>}</a:t>
            </a:r>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smtClean="0"/>
          </a:p>
          <a:p>
            <a:endParaRPr lang="en-US" sz="2400" b="1"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dirty="0" err="1" smtClean="0">
                <a:solidFill>
                  <a:srgbClr val="FF0000"/>
                </a:solidFill>
              </a:rPr>
              <a:t>ChoiceGroup</a:t>
            </a:r>
            <a:r>
              <a:rPr lang="en-US" b="1" dirty="0" smtClean="0">
                <a:solidFill>
                  <a:srgbClr val="FF0000"/>
                </a:solidFill>
              </a:rPr>
              <a:t> Class</a:t>
            </a:r>
            <a:endParaRPr lang="en-US" b="1" dirty="0">
              <a:solidFill>
                <a:srgbClr val="FF0000"/>
              </a:solidFill>
            </a:endParaRPr>
          </a:p>
        </p:txBody>
      </p:sp>
      <p:sp>
        <p:nvSpPr>
          <p:cNvPr id="3" name="Content Placeholder 2"/>
          <p:cNvSpPr>
            <a:spLocks noGrp="1"/>
          </p:cNvSpPr>
          <p:nvPr>
            <p:ph idx="1"/>
          </p:nvPr>
        </p:nvSpPr>
        <p:spPr>
          <a:xfrm>
            <a:off x="152400" y="609600"/>
            <a:ext cx="8991600" cy="6248399"/>
          </a:xfrm>
        </p:spPr>
        <p:txBody>
          <a:bodyPr/>
          <a:lstStyle/>
          <a:p>
            <a:r>
              <a:rPr lang="en-US" b="1" dirty="0" smtClean="0"/>
              <a:t>J2ME classifies check boxes and radio buttons as the </a:t>
            </a:r>
            <a:r>
              <a:rPr lang="en-US" b="1" dirty="0" err="1" smtClean="0"/>
              <a:t>ChoiceGroup</a:t>
            </a:r>
            <a:r>
              <a:rPr lang="en-US" b="1" dirty="0" smtClean="0"/>
              <a:t> class. An instance of the </a:t>
            </a:r>
            <a:r>
              <a:rPr lang="en-US" b="1" dirty="0" err="1" smtClean="0"/>
              <a:t>ChoiceGroup</a:t>
            </a:r>
            <a:r>
              <a:rPr lang="en-US" b="1" dirty="0" smtClean="0"/>
              <a:t> class can be one of two types: exclusive or multiple.</a:t>
            </a:r>
          </a:p>
          <a:p>
            <a:r>
              <a:rPr lang="en-US" b="1" dirty="0" smtClean="0"/>
              <a:t> An </a:t>
            </a:r>
            <a:r>
              <a:rPr lang="en-US" b="1" i="1" dirty="0" smtClean="0"/>
              <a:t>exclusive </a:t>
            </a:r>
            <a:r>
              <a:rPr lang="en-US" b="1" dirty="0" smtClean="0"/>
              <a:t>instance appears as a set of radio buttons, and a </a:t>
            </a:r>
            <a:r>
              <a:rPr lang="en-US" b="1" i="1" dirty="0" smtClean="0"/>
              <a:t>multiple instance contains one or a set </a:t>
            </a:r>
            <a:r>
              <a:rPr lang="en-US" b="1" dirty="0" smtClean="0"/>
              <a:t>of check boxes.</a:t>
            </a:r>
          </a:p>
          <a:p>
            <a:r>
              <a:rPr lang="en-US" b="1" dirty="0" smtClean="0"/>
              <a:t> You determine the format of an instance of a </a:t>
            </a:r>
            <a:r>
              <a:rPr lang="en-US" b="1" dirty="0" err="1" smtClean="0"/>
              <a:t>ChoiceGroup</a:t>
            </a:r>
            <a:r>
              <a:rPr lang="en-US" b="1" dirty="0" smtClean="0"/>
              <a:t> class by</a:t>
            </a:r>
          </a:p>
          <a:p>
            <a:r>
              <a:rPr lang="en-US" b="1" dirty="0" smtClean="0"/>
              <a:t>passing the </a:t>
            </a:r>
            <a:r>
              <a:rPr lang="en-US" b="1" dirty="0" err="1" smtClean="0"/>
              <a:t>ChoiceGroup</a:t>
            </a:r>
            <a:r>
              <a:rPr lang="en-US" b="1" dirty="0" smtClean="0"/>
              <a:t> class constructor a choice type.</a:t>
            </a:r>
          </a:p>
          <a:p>
            <a:endParaRPr lang="en-US" sz="3600" b="1" dirty="0" smtClean="0"/>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533400" y="1752600"/>
            <a:ext cx="8077200" cy="4267200"/>
          </a:xfrm>
          <a:prstGeom prst="rect">
            <a:avLst/>
          </a:prstGeom>
          <a:noFill/>
          <a:ln w="9525">
            <a:noFill/>
            <a:miter lim="800000"/>
            <a:headEnd/>
            <a:tailEnd/>
          </a:ln>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b="1" dirty="0" err="1" smtClean="0">
                <a:solidFill>
                  <a:srgbClr val="FF0000"/>
                </a:solidFill>
              </a:rPr>
              <a:t>DateField</a:t>
            </a:r>
            <a:r>
              <a:rPr lang="en-US" b="1" dirty="0" smtClean="0">
                <a:solidFill>
                  <a:srgbClr val="FF0000"/>
                </a:solidFill>
              </a:rPr>
              <a:t> Class</a:t>
            </a:r>
            <a:endParaRPr lang="en-US" b="1" dirty="0">
              <a:solidFill>
                <a:srgbClr val="FF0000"/>
              </a:solidFill>
            </a:endParaRPr>
          </a:p>
        </p:txBody>
      </p:sp>
      <p:sp>
        <p:nvSpPr>
          <p:cNvPr id="3" name="Content Placeholder 2"/>
          <p:cNvSpPr>
            <a:spLocks noGrp="1"/>
          </p:cNvSpPr>
          <p:nvPr>
            <p:ph idx="1"/>
          </p:nvPr>
        </p:nvSpPr>
        <p:spPr>
          <a:xfrm>
            <a:off x="0" y="609600"/>
            <a:ext cx="8839200" cy="6248400"/>
          </a:xfrm>
        </p:spPr>
        <p:txBody>
          <a:bodyPr>
            <a:normAutofit fontScale="85000" lnSpcReduction="20000"/>
          </a:bodyPr>
          <a:lstStyle/>
          <a:p>
            <a:r>
              <a:rPr lang="en-US" b="1" dirty="0" smtClean="0"/>
              <a:t>The </a:t>
            </a:r>
            <a:r>
              <a:rPr lang="en-US" b="1" dirty="0" err="1" smtClean="0"/>
              <a:t>DateField</a:t>
            </a:r>
            <a:r>
              <a:rPr lang="en-US" b="1" dirty="0" smtClean="0"/>
              <a:t> class is used to display, edit, or input date and/or time into a </a:t>
            </a:r>
            <a:r>
              <a:rPr lang="en-US" b="1" dirty="0" err="1" smtClean="0"/>
              <a:t>MIDlet</a:t>
            </a:r>
            <a:r>
              <a:rPr lang="en-US" b="1" dirty="0" smtClean="0"/>
              <a:t>.</a:t>
            </a:r>
          </a:p>
          <a:p>
            <a:r>
              <a:rPr lang="en-US" b="1" dirty="0" smtClean="0"/>
              <a:t>A </a:t>
            </a:r>
            <a:r>
              <a:rPr lang="en-US" b="1" dirty="0" err="1" smtClean="0"/>
              <a:t>DateField</a:t>
            </a:r>
            <a:r>
              <a:rPr lang="en-US" b="1" dirty="0" smtClean="0"/>
              <a:t> class is instantiated by specifying a label for the field, a field mode, and a time zone, although time zone is optional. Table 6-3 lists the available </a:t>
            </a:r>
            <a:r>
              <a:rPr lang="en-US" b="1" dirty="0" err="1" smtClean="0"/>
              <a:t>DateField</a:t>
            </a:r>
            <a:r>
              <a:rPr lang="en-US" b="1" dirty="0" smtClean="0"/>
              <a:t> modes.</a:t>
            </a:r>
          </a:p>
          <a:p>
            <a:r>
              <a:rPr lang="en-US" b="1" dirty="0" smtClean="0"/>
              <a:t>Both methods are illustrated in the following two statements:</a:t>
            </a:r>
          </a:p>
          <a:p>
            <a:r>
              <a:rPr lang="en-US" b="1" dirty="0" err="1" smtClean="0"/>
              <a:t>DateField</a:t>
            </a:r>
            <a:r>
              <a:rPr lang="en-US" b="1" dirty="0" smtClean="0"/>
              <a:t> </a:t>
            </a:r>
            <a:r>
              <a:rPr lang="en-US" b="1" dirty="0" err="1" smtClean="0"/>
              <a:t>datefield</a:t>
            </a:r>
            <a:r>
              <a:rPr lang="en-US" b="1" dirty="0" smtClean="0"/>
              <a:t> = new </a:t>
            </a:r>
            <a:r>
              <a:rPr lang="en-US" b="1" dirty="0" err="1" smtClean="0"/>
              <a:t>DateField</a:t>
            </a:r>
            <a:r>
              <a:rPr lang="en-US" b="1" dirty="0" smtClean="0"/>
              <a:t>("Today", </a:t>
            </a:r>
            <a:r>
              <a:rPr lang="en-US" b="1" dirty="0" err="1" smtClean="0"/>
              <a:t>DateField.DATE</a:t>
            </a:r>
            <a:r>
              <a:rPr lang="en-US" b="1" dirty="0" smtClean="0"/>
              <a:t>);</a:t>
            </a:r>
          </a:p>
          <a:p>
            <a:r>
              <a:rPr lang="en-US" b="1" dirty="0" err="1" smtClean="0"/>
              <a:t>DateField</a:t>
            </a:r>
            <a:r>
              <a:rPr lang="en-US" b="1" dirty="0" smtClean="0"/>
              <a:t> </a:t>
            </a:r>
            <a:r>
              <a:rPr lang="en-US" b="1" dirty="0" err="1" smtClean="0"/>
              <a:t>datefield</a:t>
            </a:r>
            <a:r>
              <a:rPr lang="en-US" b="1" dirty="0" smtClean="0"/>
              <a:t> = new </a:t>
            </a:r>
            <a:r>
              <a:rPr lang="en-US" b="1" dirty="0" err="1" smtClean="0"/>
              <a:t>DateField</a:t>
            </a:r>
            <a:r>
              <a:rPr lang="en-US" b="1" dirty="0" smtClean="0"/>
              <a:t>("Time", </a:t>
            </a:r>
            <a:r>
              <a:rPr lang="en-US" b="1" dirty="0" err="1" smtClean="0"/>
              <a:t>DateField.TIME</a:t>
            </a:r>
            <a:r>
              <a:rPr lang="en-US" b="1" dirty="0" smtClean="0"/>
              <a:t>, </a:t>
            </a:r>
            <a:r>
              <a:rPr lang="en-US" b="1" dirty="0" err="1" smtClean="0"/>
              <a:t>timeZone</a:t>
            </a:r>
            <a:r>
              <a:rPr lang="en-US" b="1" dirty="0" smtClean="0"/>
              <a:t>);</a:t>
            </a:r>
          </a:p>
          <a:p>
            <a:r>
              <a:rPr lang="en-US" b="1" dirty="0" smtClean="0"/>
              <a:t>Once a </a:t>
            </a:r>
            <a:r>
              <a:rPr lang="en-US" b="1" dirty="0" err="1" smtClean="0"/>
              <a:t>DateField</a:t>
            </a:r>
            <a:r>
              <a:rPr lang="en-US" b="1" dirty="0" smtClean="0"/>
              <a:t> class is instantiated, you can use </a:t>
            </a:r>
            <a:r>
              <a:rPr lang="en-US" b="1" dirty="0" err="1" smtClean="0"/>
              <a:t>DateField</a:t>
            </a:r>
            <a:r>
              <a:rPr lang="en-US" b="1" dirty="0" smtClean="0"/>
              <a:t> class methods to enter a date and time into the date field and retrieve the date and time value that has already been entered into the date field. </a:t>
            </a:r>
            <a:endParaRPr lang="en-US" b="1"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33400" y="381000"/>
            <a:ext cx="7848600" cy="5257800"/>
          </a:xfrm>
          <a:prstGeom prst="rect">
            <a:avLst/>
          </a:prstGeom>
          <a:noFill/>
          <a:ln w="9525">
            <a:noFill/>
            <a:miter lim="800000"/>
            <a:headEnd/>
            <a:tailEnd/>
          </a:ln>
          <a:effec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610600" cy="12003286"/>
          </a:xfrm>
          <a:prstGeom prst="rect">
            <a:avLst/>
          </a:prstGeom>
        </p:spPr>
        <p:txBody>
          <a:bodyPr wrap="square">
            <a:spAutoFit/>
          </a:bodyPr>
          <a:lstStyle/>
          <a:p>
            <a:r>
              <a:rPr lang="en-US" sz="2400" b="1" dirty="0" smtClean="0">
                <a:sym typeface="Wingdings" pitchFamily="2" charset="2"/>
              </a:rPr>
              <a:t></a:t>
            </a:r>
            <a:r>
              <a:rPr lang="en-US" sz="2400" b="1" dirty="0" smtClean="0"/>
              <a:t>You place a date or time into the date field by calling the </a:t>
            </a:r>
            <a:r>
              <a:rPr lang="en-US" sz="2400" b="1" dirty="0" err="1" smtClean="0">
                <a:solidFill>
                  <a:srgbClr val="FF0000"/>
                </a:solidFill>
              </a:rPr>
              <a:t>setDate</a:t>
            </a:r>
            <a:r>
              <a:rPr lang="en-US" sz="2400" b="1" dirty="0" smtClean="0">
                <a:solidFill>
                  <a:srgbClr val="FF0000"/>
                </a:solidFill>
              </a:rPr>
              <a:t>() method.</a:t>
            </a:r>
          </a:p>
          <a:p>
            <a:r>
              <a:rPr lang="en-US" sz="2400" b="1" dirty="0" smtClean="0">
                <a:sym typeface="Wingdings" pitchFamily="2" charset="2"/>
              </a:rPr>
              <a:t></a:t>
            </a:r>
            <a:r>
              <a:rPr lang="en-US" sz="2400" b="1" dirty="0" smtClean="0"/>
              <a:t>The </a:t>
            </a:r>
            <a:r>
              <a:rPr lang="en-US" sz="2400" b="1" dirty="0" err="1" smtClean="0"/>
              <a:t>setDate</a:t>
            </a:r>
            <a:r>
              <a:rPr lang="en-US" sz="2400" b="1" dirty="0" smtClean="0"/>
              <a:t>() method requires one parameter, which is an instance of the Date class containing the date/time value that will appear in the date field.</a:t>
            </a:r>
          </a:p>
          <a:p>
            <a:r>
              <a:rPr lang="en-US" sz="2400" b="1" dirty="0" smtClean="0">
                <a:sym typeface="Wingdings" pitchFamily="2" charset="2"/>
              </a:rPr>
              <a:t></a:t>
            </a:r>
            <a:r>
              <a:rPr lang="en-US" sz="2400" b="1" dirty="0" smtClean="0"/>
              <a:t>The </a:t>
            </a:r>
            <a:r>
              <a:rPr lang="en-US" sz="2400" b="1" dirty="0" err="1" smtClean="0">
                <a:solidFill>
                  <a:srgbClr val="FF0000"/>
                </a:solidFill>
              </a:rPr>
              <a:t>getDate</a:t>
            </a:r>
            <a:r>
              <a:rPr lang="en-US" sz="2400" b="1" dirty="0" smtClean="0">
                <a:solidFill>
                  <a:srgbClr val="FF0000"/>
                </a:solidFill>
              </a:rPr>
              <a:t>() met</a:t>
            </a:r>
            <a:r>
              <a:rPr lang="en-US" sz="2400" b="1" dirty="0" smtClean="0"/>
              <a:t>hod is called to retrieve the date/time value of the date field.</a:t>
            </a:r>
          </a:p>
          <a:p>
            <a:r>
              <a:rPr lang="en-US" sz="2400" b="1" dirty="0" smtClean="0">
                <a:sym typeface="Wingdings" pitchFamily="2" charset="2"/>
              </a:rPr>
              <a:t></a:t>
            </a:r>
            <a:r>
              <a:rPr lang="en-US" sz="2400" b="1" dirty="0" smtClean="0"/>
              <a:t>You can use the date/time value in a number of ways within your </a:t>
            </a:r>
            <a:r>
              <a:rPr lang="en-US" sz="2400" b="1" dirty="0" err="1" smtClean="0"/>
              <a:t>MIDlet</a:t>
            </a:r>
            <a:r>
              <a:rPr lang="en-US" sz="2400" b="1" dirty="0" smtClean="0"/>
              <a:t>, such as in a calculation.</a:t>
            </a:r>
          </a:p>
          <a:p>
            <a:r>
              <a:rPr lang="en-US" sz="2400" b="1" dirty="0" smtClean="0">
                <a:sym typeface="Wingdings" pitchFamily="2" charset="2"/>
              </a:rPr>
              <a:t></a:t>
            </a:r>
            <a:r>
              <a:rPr lang="en-US" sz="2400" b="1" dirty="0" smtClean="0"/>
              <a:t>Besides storing and retrieving date/time values using </a:t>
            </a:r>
            <a:r>
              <a:rPr lang="en-US" sz="2400" b="1" dirty="0" err="1" smtClean="0"/>
              <a:t>DateField</a:t>
            </a:r>
            <a:r>
              <a:rPr lang="en-US" sz="2400" b="1" dirty="0" smtClean="0"/>
              <a:t> class methods, you can also replace the </a:t>
            </a:r>
            <a:r>
              <a:rPr lang="en-US" sz="2400" b="1" dirty="0" err="1" smtClean="0">
                <a:solidFill>
                  <a:srgbClr val="FF0000"/>
                </a:solidFill>
              </a:rPr>
              <a:t>DateField</a:t>
            </a:r>
            <a:r>
              <a:rPr lang="en-US" sz="2400" b="1" dirty="0" smtClean="0">
                <a:solidFill>
                  <a:srgbClr val="FF0000"/>
                </a:solidFill>
              </a:rPr>
              <a:t> </a:t>
            </a:r>
            <a:r>
              <a:rPr lang="en-US" sz="2400" b="1" dirty="0" smtClean="0"/>
              <a:t>mode and retrieve the </a:t>
            </a:r>
            <a:r>
              <a:rPr lang="en-US" sz="2400" b="1" dirty="0" err="1" smtClean="0"/>
              <a:t>DateField</a:t>
            </a:r>
            <a:r>
              <a:rPr lang="en-US" sz="2400" b="1" dirty="0" smtClean="0"/>
              <a:t> mode of an instance of a </a:t>
            </a:r>
            <a:r>
              <a:rPr lang="en-US" sz="2400" b="1" dirty="0" err="1" smtClean="0"/>
              <a:t>DateField</a:t>
            </a:r>
            <a:r>
              <a:rPr lang="en-US" sz="2400" b="1" dirty="0" smtClean="0"/>
              <a:t> class.</a:t>
            </a:r>
          </a:p>
          <a:p>
            <a:r>
              <a:rPr lang="en-US" sz="2400" b="1" dirty="0" smtClean="0">
                <a:solidFill>
                  <a:srgbClr val="FF0000"/>
                </a:solidFill>
                <a:sym typeface="Wingdings" pitchFamily="2" charset="2"/>
              </a:rPr>
              <a:t></a:t>
            </a:r>
            <a:r>
              <a:rPr lang="en-US" sz="2400" b="1" dirty="0" smtClean="0">
                <a:solidFill>
                  <a:srgbClr val="FF0000"/>
                </a:solidFill>
              </a:rPr>
              <a:t>The </a:t>
            </a:r>
            <a:r>
              <a:rPr lang="en-US" sz="2400" b="1" dirty="0" err="1" smtClean="0">
                <a:solidFill>
                  <a:srgbClr val="FF0000"/>
                </a:solidFill>
              </a:rPr>
              <a:t>setInputMode</a:t>
            </a:r>
            <a:r>
              <a:rPr lang="en-US" sz="2400" b="1" dirty="0" smtClean="0">
                <a:solidFill>
                  <a:srgbClr val="FF0000"/>
                </a:solidFill>
              </a:rPr>
              <a:t>() method </a:t>
            </a:r>
            <a:r>
              <a:rPr lang="en-US" sz="2400" b="1" dirty="0" smtClean="0"/>
              <a:t>replaces the existing </a:t>
            </a:r>
            <a:r>
              <a:rPr lang="en-US" sz="2400" b="1" dirty="0" err="1" smtClean="0"/>
              <a:t>DateField</a:t>
            </a:r>
            <a:r>
              <a:rPr lang="en-US" sz="2400" b="1" dirty="0" smtClean="0"/>
              <a:t> mode with the mode passed as a parameter to the </a:t>
            </a:r>
            <a:r>
              <a:rPr lang="en-US" sz="2400" b="1" dirty="0" err="1" smtClean="0"/>
              <a:t>setInputMode</a:t>
            </a:r>
            <a:r>
              <a:rPr lang="en-US" sz="2400" b="1" dirty="0" smtClean="0"/>
              <a:t>() method.</a:t>
            </a:r>
          </a:p>
          <a:p>
            <a:r>
              <a:rPr lang="en-US" sz="2400" b="1" dirty="0" smtClean="0"/>
              <a:t> </a:t>
            </a:r>
            <a:r>
              <a:rPr lang="en-US" sz="2400" b="1" dirty="0" smtClean="0">
                <a:sym typeface="Wingdings" pitchFamily="2" charset="2"/>
              </a:rPr>
              <a:t></a:t>
            </a:r>
            <a:r>
              <a:rPr lang="en-US" sz="2400" b="1" dirty="0" smtClean="0"/>
              <a:t>The </a:t>
            </a:r>
            <a:r>
              <a:rPr lang="en-US" sz="2400" b="1" dirty="0" err="1" smtClean="0">
                <a:solidFill>
                  <a:srgbClr val="FF0000"/>
                </a:solidFill>
              </a:rPr>
              <a:t>getInputMode</a:t>
            </a:r>
            <a:r>
              <a:rPr lang="en-US" sz="2400" b="1" dirty="0" smtClean="0">
                <a:solidFill>
                  <a:srgbClr val="FF0000"/>
                </a:solidFill>
              </a:rPr>
              <a:t>() method </a:t>
            </a:r>
            <a:r>
              <a:rPr lang="en-US" sz="2400" b="1" dirty="0" smtClean="0"/>
              <a:t>is used to retrieve the mode of an instance of a </a:t>
            </a:r>
            <a:r>
              <a:rPr lang="en-US" sz="2400" b="1" dirty="0" err="1" smtClean="0"/>
              <a:t>DateField</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296</TotalTime>
  <Words>12123</Words>
  <Application>Microsoft Office PowerPoint</Application>
  <PresentationFormat>On-screen Show (4:3)</PresentationFormat>
  <Paragraphs>1862</Paragraphs>
  <Slides>143</Slides>
  <Notes>0</Notes>
  <HiddenSlides>0</HiddenSlides>
  <MMClips>0</MMClips>
  <ScaleCrop>false</ScaleCrop>
  <HeadingPairs>
    <vt:vector size="4" baseType="variant">
      <vt:variant>
        <vt:lpstr>Theme</vt:lpstr>
      </vt:variant>
      <vt:variant>
        <vt:i4>1</vt:i4>
      </vt:variant>
      <vt:variant>
        <vt:lpstr>Slide Titles</vt:lpstr>
      </vt:variant>
      <vt:variant>
        <vt:i4>143</vt:i4>
      </vt:variant>
    </vt:vector>
  </HeadingPairs>
  <TitlesOfParts>
    <vt:vector size="144" baseType="lpstr">
      <vt:lpstr>Opulent</vt:lpstr>
      <vt:lpstr>UNIT II J2ME Best Practices and Patterns</vt:lpstr>
      <vt:lpstr>The Reality of Working in a J2ME World</vt:lpstr>
      <vt:lpstr>Slide 3</vt:lpstr>
      <vt:lpstr>Slide 4</vt:lpstr>
      <vt:lpstr>Slide 5</vt:lpstr>
      <vt:lpstr>Best Practices</vt:lpstr>
      <vt:lpstr>Keep Applications Simple</vt:lpstr>
      <vt:lpstr>Keep Applications Small</vt:lpstr>
      <vt:lpstr>Limit the Use of Memory</vt:lpstr>
      <vt:lpstr>Slide 10</vt:lpstr>
      <vt:lpstr>Slide 11</vt:lpstr>
      <vt:lpstr>Off-Load Computations to the Server</vt:lpstr>
      <vt:lpstr>Slide 13</vt:lpstr>
      <vt:lpstr>Manage Your Application’s Use of a Network Connection</vt:lpstr>
      <vt:lpstr>Slide 15</vt:lpstr>
      <vt:lpstr>Simplify the User Interface</vt:lpstr>
      <vt:lpstr>Slide 17</vt:lpstr>
      <vt:lpstr>Use Local Variables</vt:lpstr>
      <vt:lpstr>Don’t Concatenate Strings</vt:lpstr>
      <vt:lpstr>Slide 20</vt:lpstr>
      <vt:lpstr>Avoid Synchronization</vt:lpstr>
      <vt:lpstr>Slide 22</vt:lpstr>
      <vt:lpstr>Slide 23</vt:lpstr>
      <vt:lpstr>Thread Group Class Workaround</vt:lpstr>
      <vt:lpstr>Upload Code from the Web Server</vt:lpstr>
      <vt:lpstr>Reading Settings from JAD Files</vt:lpstr>
      <vt:lpstr>Slide 27</vt:lpstr>
      <vt:lpstr>Slide 28</vt:lpstr>
      <vt:lpstr>Populating Drop-down Boxes</vt:lpstr>
      <vt:lpstr>Commands, Items, and Event Processing</vt:lpstr>
      <vt:lpstr>J2ME User Interfaces</vt:lpstr>
      <vt:lpstr>Slide 32</vt:lpstr>
      <vt:lpstr>Display Class</vt:lpstr>
      <vt:lpstr>Slide 34</vt:lpstr>
      <vt:lpstr>Slide 35</vt:lpstr>
      <vt:lpstr>Slide 36</vt:lpstr>
      <vt:lpstr>Slide 37</vt:lpstr>
      <vt:lpstr>Slide 38</vt:lpstr>
      <vt:lpstr>Slide 39</vt:lpstr>
      <vt:lpstr>Command Class</vt:lpstr>
      <vt:lpstr>Slide 41</vt:lpstr>
      <vt:lpstr>Command Listener</vt:lpstr>
      <vt:lpstr>Online Help Example</vt:lpstr>
      <vt:lpstr>Slide 44</vt:lpstr>
      <vt:lpstr>Slide 45</vt:lpstr>
      <vt:lpstr>Slide 46</vt:lpstr>
      <vt:lpstr>Slide 47</vt:lpstr>
      <vt:lpstr>Slide 48</vt:lpstr>
      <vt:lpstr>Slide 49</vt:lpstr>
      <vt:lpstr>Slide 50</vt:lpstr>
      <vt:lpstr>Item Class</vt:lpstr>
      <vt:lpstr>Slide 52</vt:lpstr>
      <vt:lpstr>Slide 53</vt:lpstr>
      <vt:lpstr>Item Listener</vt:lpstr>
      <vt:lpstr>Slide 55</vt:lpstr>
      <vt:lpstr>Slide 56</vt:lpstr>
      <vt:lpstr>Slide 57</vt:lpstr>
      <vt:lpstr>Slide 58</vt:lpstr>
      <vt:lpstr>Slide 59</vt:lpstr>
      <vt:lpstr>Exception Handling</vt:lpstr>
      <vt:lpstr>Slide 61</vt:lpstr>
      <vt:lpstr>Slide 62</vt:lpstr>
      <vt:lpstr>Slide 63</vt:lpstr>
      <vt:lpstr>Slide 64</vt:lpstr>
      <vt:lpstr>Slide 65</vt:lpstr>
      <vt:lpstr>Slide 66</vt:lpstr>
      <vt:lpstr>Slide 67</vt:lpstr>
      <vt:lpstr>High-Level Display: Screens</vt:lpstr>
      <vt:lpstr>Slide 69</vt:lpstr>
      <vt:lpstr>Screen Class</vt:lpstr>
      <vt:lpstr>Slide 71</vt:lpstr>
      <vt:lpstr>Slide 72</vt:lpstr>
      <vt:lpstr>Slide 73</vt:lpstr>
      <vt:lpstr>Slide 74</vt:lpstr>
      <vt:lpstr>Alert Class</vt:lpstr>
      <vt:lpstr>Slide 76</vt:lpstr>
      <vt:lpstr>Slide 77</vt:lpstr>
      <vt:lpstr>Slide 78</vt:lpstr>
      <vt:lpstr>Slide 79</vt:lpstr>
      <vt:lpstr>Slide 80</vt:lpstr>
      <vt:lpstr>Slide 81</vt:lpstr>
      <vt:lpstr>Slide 82</vt:lpstr>
      <vt:lpstr>Slide 83</vt:lpstr>
      <vt:lpstr>Slide 84</vt:lpstr>
      <vt:lpstr>Slide 85</vt:lpstr>
      <vt:lpstr>Alert Sound</vt:lpstr>
      <vt:lpstr>Form Class</vt:lpstr>
      <vt:lpstr>Slide 88</vt:lpstr>
      <vt:lpstr>Slide 89</vt:lpstr>
      <vt:lpstr>Slide 90</vt:lpstr>
      <vt:lpstr>Slide 91</vt:lpstr>
      <vt:lpstr>Item Class</vt:lpstr>
      <vt:lpstr>Slide 93</vt:lpstr>
      <vt:lpstr>Slide 94</vt:lpstr>
      <vt:lpstr>ChoiceGroup Class</vt:lpstr>
      <vt:lpstr>Slide 96</vt:lpstr>
      <vt:lpstr>DateField Class</vt:lpstr>
      <vt:lpstr>Slide 98</vt:lpstr>
      <vt:lpstr>Slide 99</vt:lpstr>
      <vt:lpstr>Slide 100</vt:lpstr>
      <vt:lpstr>Slide 101</vt:lpstr>
      <vt:lpstr>Slide 102</vt:lpstr>
      <vt:lpstr>Gauge Class</vt:lpstr>
      <vt:lpstr>Slide 104</vt:lpstr>
      <vt:lpstr>Slide 105</vt:lpstr>
      <vt:lpstr>Slide 106</vt:lpstr>
      <vt:lpstr>Slide 107</vt:lpstr>
      <vt:lpstr>TextField Class</vt:lpstr>
      <vt:lpstr>Slide 109</vt:lpstr>
      <vt:lpstr>Slide 110</vt:lpstr>
      <vt:lpstr>Slide 111</vt:lpstr>
      <vt:lpstr>Slide 112</vt:lpstr>
      <vt:lpstr>Slide 113</vt:lpstr>
      <vt:lpstr>Slide 114</vt:lpstr>
      <vt:lpstr>Creating and Manipulating an Instance of a TextField Class</vt:lpstr>
      <vt:lpstr>Slide 116</vt:lpstr>
      <vt:lpstr>Slide 117</vt:lpstr>
      <vt:lpstr>Slide 118</vt:lpstr>
      <vt:lpstr>Slide 119</vt:lpstr>
      <vt:lpstr>Slide 120</vt:lpstr>
      <vt:lpstr>Slide 121</vt:lpstr>
      <vt:lpstr>ImageItem Class</vt:lpstr>
      <vt:lpstr>Slide 123</vt:lpstr>
      <vt:lpstr>Slide 124</vt:lpstr>
      <vt:lpstr>Slide 125</vt:lpstr>
      <vt:lpstr>Slide 126</vt:lpstr>
      <vt:lpstr>Slide 127</vt:lpstr>
      <vt:lpstr>Slide 128</vt:lpstr>
      <vt:lpstr>Slide 129</vt:lpstr>
      <vt:lpstr>List Class</vt:lpstr>
      <vt:lpstr>Slide 131</vt:lpstr>
      <vt:lpstr>Slide 132</vt:lpstr>
      <vt:lpstr>Slide 133</vt:lpstr>
      <vt:lpstr>Creating an Instance of a List Class</vt:lpstr>
      <vt:lpstr>Slide 135</vt:lpstr>
      <vt:lpstr>Slide 136</vt:lpstr>
      <vt:lpstr>TextBox Class</vt:lpstr>
      <vt:lpstr>Slide 138</vt:lpstr>
      <vt:lpstr>Creating an Instance of a TextBox Class</vt:lpstr>
      <vt:lpstr>Slide 140</vt:lpstr>
      <vt:lpstr>Slide 141</vt:lpstr>
      <vt:lpstr>Ticker Class</vt:lpstr>
      <vt:lpstr>Slide 143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DJREDDY</dc:creator>
  <cp:lastModifiedBy>Administrator</cp:lastModifiedBy>
  <cp:revision>131</cp:revision>
  <dcterms:created xsi:type="dcterms:W3CDTF">2006-08-16T00:00:00Z</dcterms:created>
  <dcterms:modified xsi:type="dcterms:W3CDTF">2017-01-19T06:21:55Z</dcterms:modified>
</cp:coreProperties>
</file>